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2"/>
  </p:notesMasterIdLst>
  <p:handoutMasterIdLst>
    <p:handoutMasterId r:id="rId73"/>
  </p:handoutMasterIdLst>
  <p:sldIdLst>
    <p:sldId id="256" r:id="rId2"/>
    <p:sldId id="468" r:id="rId3"/>
    <p:sldId id="469" r:id="rId4"/>
    <p:sldId id="290" r:id="rId5"/>
    <p:sldId id="392" r:id="rId6"/>
    <p:sldId id="390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4" r:id="rId15"/>
    <p:sldId id="425" r:id="rId16"/>
    <p:sldId id="423" r:id="rId17"/>
    <p:sldId id="426" r:id="rId18"/>
    <p:sldId id="427" r:id="rId19"/>
    <p:sldId id="429" r:id="rId20"/>
    <p:sldId id="430" r:id="rId21"/>
    <p:sldId id="428" r:id="rId22"/>
    <p:sldId id="431" r:id="rId23"/>
    <p:sldId id="432" r:id="rId24"/>
    <p:sldId id="479" r:id="rId25"/>
    <p:sldId id="480" r:id="rId26"/>
    <p:sldId id="481" r:id="rId27"/>
    <p:sldId id="461" r:id="rId28"/>
    <p:sldId id="434" r:id="rId29"/>
    <p:sldId id="433" r:id="rId30"/>
    <p:sldId id="435" r:id="rId31"/>
    <p:sldId id="462" r:id="rId32"/>
    <p:sldId id="436" r:id="rId33"/>
    <p:sldId id="437" r:id="rId34"/>
    <p:sldId id="463" r:id="rId35"/>
    <p:sldId id="438" r:id="rId36"/>
    <p:sldId id="439" r:id="rId37"/>
    <p:sldId id="440" r:id="rId38"/>
    <p:sldId id="441" r:id="rId39"/>
    <p:sldId id="465" r:id="rId40"/>
    <p:sldId id="466" r:id="rId41"/>
    <p:sldId id="467" r:id="rId42"/>
    <p:sldId id="464" r:id="rId43"/>
    <p:sldId id="473" r:id="rId44"/>
    <p:sldId id="474" r:id="rId45"/>
    <p:sldId id="475" r:id="rId46"/>
    <p:sldId id="476" r:id="rId47"/>
    <p:sldId id="442" r:id="rId48"/>
    <p:sldId id="471" r:id="rId49"/>
    <p:sldId id="472" r:id="rId50"/>
    <p:sldId id="443" r:id="rId51"/>
    <p:sldId id="444" r:id="rId52"/>
    <p:sldId id="446" r:id="rId53"/>
    <p:sldId id="447" r:id="rId54"/>
    <p:sldId id="448" r:id="rId55"/>
    <p:sldId id="445" r:id="rId56"/>
    <p:sldId id="449" r:id="rId57"/>
    <p:sldId id="450" r:id="rId58"/>
    <p:sldId id="451" r:id="rId59"/>
    <p:sldId id="452" r:id="rId60"/>
    <p:sldId id="453" r:id="rId61"/>
    <p:sldId id="454" r:id="rId62"/>
    <p:sldId id="455" r:id="rId63"/>
    <p:sldId id="456" r:id="rId64"/>
    <p:sldId id="457" r:id="rId65"/>
    <p:sldId id="458" r:id="rId66"/>
    <p:sldId id="477" r:id="rId67"/>
    <p:sldId id="478" r:id="rId68"/>
    <p:sldId id="459" r:id="rId69"/>
    <p:sldId id="460" r:id="rId70"/>
    <p:sldId id="368" r:id="rId71"/>
  </p:sldIdLst>
  <p:sldSz cx="9144000" cy="6858000" type="screen4x3"/>
  <p:notesSz cx="7315200" cy="96012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 varScale="1">
        <p:scale>
          <a:sx n="80" d="100"/>
          <a:sy n="80" d="100"/>
        </p:scale>
        <p:origin x="108" y="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image" Target="../media/image4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A5B01911-D5E2-4159-ACDA-D2B4FF114D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5194531-D10F-4F0F-87BD-967D0022CC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0EEA0A6C-6115-4C3A-8BF3-DFCD480735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ED6F728A-86C3-4F1D-B17B-8E7CDA296F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D4A37447-69C2-4D53-A99E-690BA5DFF21B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B4E52CB-92CC-4D66-8546-4E163F3E73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F4AB314-4260-4BED-BF2A-8CA58E93F0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48F48B1-E18A-4D0F-91FD-C89A5B65C3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56217067-8CD4-4BB2-87C8-BBD13013FB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00AC1CCF-913B-4180-9927-F9399406F9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9C8471FB-B66C-4097-B1F3-85261729E3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D0B3542E-A5AF-4368-8C63-528BC0553CF5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03540D7-723E-4BE5-AE5C-A7228E91CC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BD1091-8171-417D-9C47-CB9B5A5F53C5}" type="slidenum">
              <a:rPr lang="es-ES" altLang="es-CR" sz="1300" smtClean="0"/>
              <a:pPr>
                <a:spcBef>
                  <a:spcPct val="0"/>
                </a:spcBef>
              </a:pPr>
              <a:t>1</a:t>
            </a:fld>
            <a:endParaRPr lang="es-ES" altLang="es-CR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CD725C6-529E-4F96-B4BE-AADDE73670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329A40D-1B6B-4236-9CFE-573307AA3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1E1295E-3C7F-498D-8A1A-CE68884C7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EB48BB-766D-4B9A-A56A-731785495BBA}" type="slidenum">
              <a:rPr lang="es-ES" altLang="es-CR" sz="1300" smtClean="0"/>
              <a:pPr>
                <a:spcBef>
                  <a:spcPct val="0"/>
                </a:spcBef>
              </a:pPr>
              <a:t>10</a:t>
            </a:fld>
            <a:endParaRPr lang="es-ES" altLang="es-CR" sz="13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5D67B2D-F26F-4E1E-ACAE-AC86C16635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894117D-55C5-4559-8CC2-E20CB1E5C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284F260-0375-4B45-A086-47840279C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7939A7-DE6C-42E2-885C-EC704F56FEB9}" type="slidenum">
              <a:rPr lang="es-ES" altLang="es-CR" sz="1300" smtClean="0"/>
              <a:pPr>
                <a:spcBef>
                  <a:spcPct val="0"/>
                </a:spcBef>
              </a:pPr>
              <a:t>11</a:t>
            </a:fld>
            <a:endParaRPr lang="es-ES" altLang="es-CR" sz="13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1847DDA-3E0F-422E-9A48-EF0F0904CF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3804E81-E631-4CE5-A5CE-C8A3D36CC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F4C4439-D816-4E64-B3D7-66EF0F60A7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BE5AF6-F9BE-4236-B934-0742EF113713}" type="slidenum">
              <a:rPr lang="es-ES" altLang="es-CR" sz="1300" smtClean="0"/>
              <a:pPr>
                <a:spcBef>
                  <a:spcPct val="0"/>
                </a:spcBef>
              </a:pPr>
              <a:t>12</a:t>
            </a:fld>
            <a:endParaRPr lang="es-ES" altLang="es-CR" sz="13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0807398-D8ED-4849-AD86-BA6270DBDD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1837650-7916-403A-9FE7-5AAD59D51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D3DA59E-D518-46DA-9899-F28C3397F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ACD78F-2E96-459D-93B2-31506D597356}" type="slidenum">
              <a:rPr lang="es-ES" altLang="es-CR" sz="1300" smtClean="0"/>
              <a:pPr>
                <a:spcBef>
                  <a:spcPct val="0"/>
                </a:spcBef>
              </a:pPr>
              <a:t>13</a:t>
            </a:fld>
            <a:endParaRPr lang="es-ES" altLang="es-CR" sz="13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4854880-EF82-4BD9-8E77-B7706D859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C25B84E-2B7B-4676-AC2E-B696D3F51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1884CC07-38B5-4DFC-819E-DDF1B5102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AB7863-5B4B-49C4-8CA4-8FC7164EF3BD}" type="slidenum">
              <a:rPr lang="es-ES" altLang="es-CR" sz="1300" smtClean="0"/>
              <a:pPr>
                <a:spcBef>
                  <a:spcPct val="0"/>
                </a:spcBef>
              </a:pPr>
              <a:t>14</a:t>
            </a:fld>
            <a:endParaRPr lang="es-ES" altLang="es-CR" sz="13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E6A2AFF-2B01-4D47-B49E-86FF7DDB49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F758EF6-8A32-495C-8ECF-6F2CA2C74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B5CDD039-DE29-47D8-8D99-99EC33E89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598093-2B33-4C4F-8845-47CE8D12D51F}" type="slidenum">
              <a:rPr lang="es-ES" altLang="es-CR" sz="1300" smtClean="0"/>
              <a:pPr>
                <a:spcBef>
                  <a:spcPct val="0"/>
                </a:spcBef>
              </a:pPr>
              <a:t>15</a:t>
            </a:fld>
            <a:endParaRPr lang="es-ES" altLang="es-CR" sz="13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1182708-B949-4654-BFD8-B0317C153C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3D8D63D-2554-419F-B506-94F7FF35A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9F4D717-AD00-4E40-8EED-732B41AAA2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4221D3-8AED-4A43-B195-E00BF73948FA}" type="slidenum">
              <a:rPr lang="es-ES" altLang="es-CR" sz="1300" smtClean="0"/>
              <a:pPr>
                <a:spcBef>
                  <a:spcPct val="0"/>
                </a:spcBef>
              </a:pPr>
              <a:t>16</a:t>
            </a:fld>
            <a:endParaRPr lang="es-ES" altLang="es-CR" sz="13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3E4F189-F7FE-4620-BE0A-48E778E48F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26E63C9-96DD-49F3-9EF3-1BC2AC897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BFCD586-43E9-49A2-A4F5-4625E6FD0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69CB1F-3F03-4FA7-AB3C-A2FADD433859}" type="slidenum">
              <a:rPr lang="es-ES" altLang="es-CR" sz="1300" smtClean="0"/>
              <a:pPr>
                <a:spcBef>
                  <a:spcPct val="0"/>
                </a:spcBef>
              </a:pPr>
              <a:t>17</a:t>
            </a:fld>
            <a:endParaRPr lang="es-ES" altLang="es-CR" sz="13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90663B3-E979-4CE6-9AD2-1F4152030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8551145-DB20-431A-90D7-03CE89AFB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60784AF-671B-4B91-9910-29EEF0BC7B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5D4D83-CE4E-4450-AB72-7E4427781E55}" type="slidenum">
              <a:rPr lang="es-ES" altLang="es-CR" sz="1300" smtClean="0"/>
              <a:pPr>
                <a:spcBef>
                  <a:spcPct val="0"/>
                </a:spcBef>
              </a:pPr>
              <a:t>18</a:t>
            </a:fld>
            <a:endParaRPr lang="es-ES" altLang="es-CR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2CFF5BC-D090-4BC6-8525-01F4C27EE7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DDD0C2E-C2D7-4393-BEB8-FADF6BBAC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F34BD69-D599-4365-955C-2BC66DDC85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0B3706-0391-4034-A61C-B7FC27136D16}" type="slidenum">
              <a:rPr lang="es-ES" altLang="es-CR" sz="1300" smtClean="0"/>
              <a:pPr>
                <a:spcBef>
                  <a:spcPct val="0"/>
                </a:spcBef>
              </a:pPr>
              <a:t>19</a:t>
            </a:fld>
            <a:endParaRPr lang="es-ES" altLang="es-CR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D14AB18-E114-4BFC-8FB6-389D28AEFA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E32B28F-6516-4890-8E22-167841B70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>
            <a:extLst>
              <a:ext uri="{FF2B5EF4-FFF2-40B4-BE49-F238E27FC236}">
                <a16:creationId xmlns:a16="http://schemas.microsoft.com/office/drawing/2014/main" id="{0C1E2D6B-DE63-4A80-ADA2-900AAC70F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>
            <a:extLst>
              <a:ext uri="{FF2B5EF4-FFF2-40B4-BE49-F238E27FC236}">
                <a16:creationId xmlns:a16="http://schemas.microsoft.com/office/drawing/2014/main" id="{1A244CEE-D7BD-4143-9F2C-08285205B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R" altLang="es-CR"/>
          </a:p>
        </p:txBody>
      </p:sp>
      <p:sp>
        <p:nvSpPr>
          <p:cNvPr id="8196" name="3 Marcador de número de diapositiva">
            <a:extLst>
              <a:ext uri="{FF2B5EF4-FFF2-40B4-BE49-F238E27FC236}">
                <a16:creationId xmlns:a16="http://schemas.microsoft.com/office/drawing/2014/main" id="{524FE196-F0A8-4E6D-9FA5-B9380FD270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3BC987-9A6C-4C2C-8A63-D133722EE948}" type="slidenum">
              <a:rPr lang="es-ES" altLang="es-CR" sz="1300" smtClean="0"/>
              <a:pPr>
                <a:spcBef>
                  <a:spcPct val="0"/>
                </a:spcBef>
              </a:pPr>
              <a:t>2</a:t>
            </a:fld>
            <a:endParaRPr lang="es-ES" altLang="es-CR" sz="13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54F6103E-5F64-4F8C-B0B8-248142D6F5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3353430-6FB7-48A7-8C23-0988CA0A4DD6}" type="slidenum">
              <a:rPr lang="es-ES" altLang="es-CR" sz="1300" smtClean="0"/>
              <a:pPr>
                <a:spcBef>
                  <a:spcPct val="0"/>
                </a:spcBef>
              </a:pPr>
              <a:t>20</a:t>
            </a:fld>
            <a:endParaRPr lang="es-ES" altLang="es-CR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B8CF386-DAB2-40C3-8466-D6BBB1320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8AA82C65-9BEB-412B-9118-9F218E863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9EDF96C-3FC6-4671-8FF8-359666E314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25F6A4-815F-4C99-82EE-1FA1A01D18AF}" type="slidenum">
              <a:rPr lang="es-ES" altLang="es-CR" sz="1300" smtClean="0"/>
              <a:pPr>
                <a:spcBef>
                  <a:spcPct val="0"/>
                </a:spcBef>
              </a:pPr>
              <a:t>21</a:t>
            </a:fld>
            <a:endParaRPr lang="es-ES" altLang="es-CR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225A3CC-308D-45B4-B575-B241882BD9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CAC88A6-27E3-4D86-BEEA-CF03F37E4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76A990D4-EC6A-476E-B40A-ADFED97E41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20E08C-45B1-4EFD-8413-032F1ECC6829}" type="slidenum">
              <a:rPr lang="es-ES" altLang="es-CR" sz="1300" smtClean="0"/>
              <a:pPr>
                <a:spcBef>
                  <a:spcPct val="0"/>
                </a:spcBef>
              </a:pPr>
              <a:t>22</a:t>
            </a:fld>
            <a:endParaRPr lang="es-ES" altLang="es-CR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20A225E-B123-406A-945E-F4264BAC28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9192F66A-02E3-47D3-A6FD-52316F026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AEE31D88-2B72-41E9-A1EF-585566CAD5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389D91-E90B-4785-898F-2B55629E8BC0}" type="slidenum">
              <a:rPr lang="es-ES" altLang="es-CR" sz="1300" smtClean="0"/>
              <a:pPr>
                <a:spcBef>
                  <a:spcPct val="0"/>
                </a:spcBef>
              </a:pPr>
              <a:t>23</a:t>
            </a:fld>
            <a:endParaRPr lang="es-ES" altLang="es-CR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2E6394B7-8081-45BB-A36F-F2DD71D488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C168CDD-E2E2-453D-A521-99EF1FD2F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8047E9F5-FF53-4F3A-A6C8-B3319472E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C46406-2CAF-4B70-9EA8-27B088E84CDD}" type="slidenum">
              <a:rPr lang="es-ES" altLang="es-CR" sz="1300" smtClean="0"/>
              <a:pPr>
                <a:spcBef>
                  <a:spcPct val="0"/>
                </a:spcBef>
              </a:pPr>
              <a:t>27</a:t>
            </a:fld>
            <a:endParaRPr lang="es-ES" altLang="es-CR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744DCC0-189E-4CF3-8A26-C8C935A7C4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A67F755B-BA1A-4405-82DD-4575180FC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E66DEE81-E460-4D16-9475-C56F49997F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92D1F9-9277-4E9C-90F8-90649ED8C743}" type="slidenum">
              <a:rPr lang="es-ES" altLang="es-CR" sz="1300" smtClean="0"/>
              <a:pPr>
                <a:spcBef>
                  <a:spcPct val="0"/>
                </a:spcBef>
              </a:pPr>
              <a:t>28</a:t>
            </a:fld>
            <a:endParaRPr lang="es-ES" altLang="es-CR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D72E0A7E-34FD-44EA-9A14-2F00CDFC2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4675555D-AD8F-4443-953A-97680101E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1D97D8A8-A374-4543-A20E-FA71B20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93CFC3-6631-4270-B782-F874352E2E5E}" type="slidenum">
              <a:rPr lang="es-ES" altLang="es-CR" sz="1300" smtClean="0"/>
              <a:pPr>
                <a:spcBef>
                  <a:spcPct val="0"/>
                </a:spcBef>
              </a:pPr>
              <a:t>29</a:t>
            </a:fld>
            <a:endParaRPr lang="es-ES" altLang="es-CR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9660302-4F87-44DE-AA7A-0D1A53909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087DC4D8-18A9-4128-93FC-784FE49EE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CD682CB7-DF87-4461-B219-47822F2D7E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394F01-A422-437D-9EB1-D011465C602B}" type="slidenum">
              <a:rPr lang="es-ES" altLang="es-CR" sz="1300" smtClean="0"/>
              <a:pPr>
                <a:spcBef>
                  <a:spcPct val="0"/>
                </a:spcBef>
              </a:pPr>
              <a:t>30</a:t>
            </a:fld>
            <a:endParaRPr lang="es-ES" altLang="es-CR" sz="13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C1A1A674-3B0D-4A1A-9158-881C6E892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B2900D9F-B739-46DB-96B3-BEA05CF1A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A75E4FF4-155E-4C14-B813-5E2AB33DCF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80F69F-E4EA-4A92-9C2D-4356FFB04210}" type="slidenum">
              <a:rPr lang="es-ES" altLang="es-CR" sz="1300" smtClean="0"/>
              <a:pPr>
                <a:spcBef>
                  <a:spcPct val="0"/>
                </a:spcBef>
              </a:pPr>
              <a:t>31</a:t>
            </a:fld>
            <a:endParaRPr lang="es-ES" altLang="es-CR" sz="13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4058D0E8-9451-4302-B324-BAC713A69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890E0719-EAE3-46EF-90B0-0B02B9BE5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89E20B5-DC37-46D8-A5CF-7D7C4B1821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79EFBF-E17C-4107-8515-648CDEB4F2E7}" type="slidenum">
              <a:rPr lang="es-ES" altLang="es-CR" sz="1300" smtClean="0"/>
              <a:pPr>
                <a:spcBef>
                  <a:spcPct val="0"/>
                </a:spcBef>
              </a:pPr>
              <a:t>32</a:t>
            </a:fld>
            <a:endParaRPr lang="es-ES" altLang="es-CR" sz="13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FAC83DDD-3052-4378-9E4B-429F6B0AB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D0F5268A-6723-45E2-9880-4B0058A58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>
            <a:extLst>
              <a:ext uri="{FF2B5EF4-FFF2-40B4-BE49-F238E27FC236}">
                <a16:creationId xmlns:a16="http://schemas.microsoft.com/office/drawing/2014/main" id="{BAEF67F2-CA27-4C36-9EE1-D741A838F4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2 Marcador de notas">
            <a:extLst>
              <a:ext uri="{FF2B5EF4-FFF2-40B4-BE49-F238E27FC236}">
                <a16:creationId xmlns:a16="http://schemas.microsoft.com/office/drawing/2014/main" id="{AC1E7EA1-1573-4857-A56C-29FE07F6A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R" altLang="es-CR"/>
          </a:p>
        </p:txBody>
      </p:sp>
      <p:sp>
        <p:nvSpPr>
          <p:cNvPr id="10244" name="3 Marcador de número de diapositiva">
            <a:extLst>
              <a:ext uri="{FF2B5EF4-FFF2-40B4-BE49-F238E27FC236}">
                <a16:creationId xmlns:a16="http://schemas.microsoft.com/office/drawing/2014/main" id="{4BEB0485-2B70-4252-9EDD-9FBDC5DCAB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E722AC-70A1-4220-BB27-C833B3B589D1}" type="slidenum">
              <a:rPr lang="es-ES" altLang="es-CR" sz="1300" smtClean="0"/>
              <a:pPr>
                <a:spcBef>
                  <a:spcPct val="0"/>
                </a:spcBef>
              </a:pPr>
              <a:t>3</a:t>
            </a:fld>
            <a:endParaRPr lang="es-ES" altLang="es-CR" sz="13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16AFF3A6-270D-4348-A79D-E9172814F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358E31-0FF0-4C39-95F1-14C28AA6829B}" type="slidenum">
              <a:rPr lang="es-ES" altLang="es-CR" sz="1300" smtClean="0"/>
              <a:pPr>
                <a:spcBef>
                  <a:spcPct val="0"/>
                </a:spcBef>
              </a:pPr>
              <a:t>33</a:t>
            </a:fld>
            <a:endParaRPr lang="es-ES" altLang="es-CR" sz="13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A3471217-0BEC-4FDA-A2A1-951789C886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86E3611-DE51-40DB-8538-F160041EA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E3FCB10C-3C90-4FF5-8593-4F955331F2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741232-2FE8-47BD-BA4B-279655B43A14}" type="slidenum">
              <a:rPr lang="es-ES" altLang="es-CR" sz="1300" smtClean="0"/>
              <a:pPr>
                <a:spcBef>
                  <a:spcPct val="0"/>
                </a:spcBef>
              </a:pPr>
              <a:t>34</a:t>
            </a:fld>
            <a:endParaRPr lang="es-ES" altLang="es-CR" sz="13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F0601D0C-D61E-47A9-B64C-79787DE29D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1F92E7AF-63A4-4B44-AE32-5E423EB0E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4DB56031-8ADC-407C-8D0B-14A1F4D23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04ED27-00EC-465E-B31A-66C510A51717}" type="slidenum">
              <a:rPr lang="es-ES" altLang="es-CR" sz="1300" smtClean="0"/>
              <a:pPr>
                <a:spcBef>
                  <a:spcPct val="0"/>
                </a:spcBef>
              </a:pPr>
              <a:t>35</a:t>
            </a:fld>
            <a:endParaRPr lang="es-ES" altLang="es-CR" sz="13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F418A168-1802-40B2-B1FA-B7FF32BC7A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68ED9AA6-6DF7-48E0-819D-8D34169B5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CEB3815C-2DE6-4109-BD58-47DC8714D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386A16-41B9-4982-A226-0C0EF156A95E}" type="slidenum">
              <a:rPr lang="es-ES" altLang="es-CR" sz="1300" smtClean="0"/>
              <a:pPr>
                <a:spcBef>
                  <a:spcPct val="0"/>
                </a:spcBef>
              </a:pPr>
              <a:t>36</a:t>
            </a:fld>
            <a:endParaRPr lang="es-ES" altLang="es-CR" sz="13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AB8A0FA8-C42D-4A84-8E9F-572ED46D7D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B1CD7E08-D76A-40B8-8D05-4F39EF742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8CDD6057-609C-4E4D-9450-6EBD37774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4EE0902-52A0-46F5-8EB8-F30248445575}" type="slidenum">
              <a:rPr lang="es-ES" altLang="es-CR" sz="1300" smtClean="0"/>
              <a:pPr>
                <a:spcBef>
                  <a:spcPct val="0"/>
                </a:spcBef>
              </a:pPr>
              <a:t>37</a:t>
            </a:fld>
            <a:endParaRPr lang="es-ES" altLang="es-CR" sz="13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A13CF60-EF20-47ED-9AA8-C6B454C7A9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5C0C2AAA-A6BE-44B5-9724-7C3FA61D4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C0DB6971-DC6F-40B6-85FD-ADD6217527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E08528-B6B2-41D7-AC28-D0B5D68EEEE6}" type="slidenum">
              <a:rPr lang="es-ES" altLang="es-CR" sz="1300" smtClean="0"/>
              <a:pPr>
                <a:spcBef>
                  <a:spcPct val="0"/>
                </a:spcBef>
              </a:pPr>
              <a:t>38</a:t>
            </a:fld>
            <a:endParaRPr lang="es-ES" altLang="es-CR" sz="13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95E6AC64-8430-4BF6-9A56-630B5614CF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D6D86AFA-2760-4405-97EA-51084F246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E6E5CCA5-1BF1-4DE4-BF85-A0A15B7E3A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4BB762-AE73-486B-BDBD-EFC72A131460}" type="slidenum">
              <a:rPr lang="es-ES" altLang="es-CR" sz="1300" smtClean="0"/>
              <a:pPr>
                <a:spcBef>
                  <a:spcPct val="0"/>
                </a:spcBef>
              </a:pPr>
              <a:t>39</a:t>
            </a:fld>
            <a:endParaRPr lang="es-ES" altLang="es-CR" sz="13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C26D6751-4C41-4977-93B4-2E58C39E17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D8FD117B-A41E-470E-A3DD-B05161351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>
            <a:extLst>
              <a:ext uri="{FF2B5EF4-FFF2-40B4-BE49-F238E27FC236}">
                <a16:creationId xmlns:a16="http://schemas.microsoft.com/office/drawing/2014/main" id="{20AC5F5F-D61F-4804-A0D0-E6E59CC839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2 Marcador de notas">
            <a:extLst>
              <a:ext uri="{FF2B5EF4-FFF2-40B4-BE49-F238E27FC236}">
                <a16:creationId xmlns:a16="http://schemas.microsoft.com/office/drawing/2014/main" id="{9F6D4915-696B-4BFF-9D4A-1EBB00B1B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R" altLang="es-CR"/>
          </a:p>
        </p:txBody>
      </p:sp>
      <p:sp>
        <p:nvSpPr>
          <p:cNvPr id="82948" name="3 Marcador de número de diapositiva">
            <a:extLst>
              <a:ext uri="{FF2B5EF4-FFF2-40B4-BE49-F238E27FC236}">
                <a16:creationId xmlns:a16="http://schemas.microsoft.com/office/drawing/2014/main" id="{C9B1572B-FE2D-4840-8BE3-CCE5BF0779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607C72-E1EA-4947-9F00-882FDDC000E9}" type="slidenum">
              <a:rPr lang="es-ES" altLang="es-CR" sz="1300" smtClean="0"/>
              <a:pPr>
                <a:spcBef>
                  <a:spcPct val="0"/>
                </a:spcBef>
              </a:pPr>
              <a:t>40</a:t>
            </a:fld>
            <a:endParaRPr lang="es-ES" altLang="es-CR" sz="13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>
            <a:extLst>
              <a:ext uri="{FF2B5EF4-FFF2-40B4-BE49-F238E27FC236}">
                <a16:creationId xmlns:a16="http://schemas.microsoft.com/office/drawing/2014/main" id="{31AD5407-2B90-45D9-BD85-15DB55634B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2 Marcador de notas">
            <a:extLst>
              <a:ext uri="{FF2B5EF4-FFF2-40B4-BE49-F238E27FC236}">
                <a16:creationId xmlns:a16="http://schemas.microsoft.com/office/drawing/2014/main" id="{4C626A6D-D01F-4824-B718-59A52E5C3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R" altLang="es-CR"/>
          </a:p>
        </p:txBody>
      </p:sp>
      <p:sp>
        <p:nvSpPr>
          <p:cNvPr id="84996" name="3 Marcador de número de diapositiva">
            <a:extLst>
              <a:ext uri="{FF2B5EF4-FFF2-40B4-BE49-F238E27FC236}">
                <a16:creationId xmlns:a16="http://schemas.microsoft.com/office/drawing/2014/main" id="{6CFD9010-EEA4-4FDB-8095-EF8BF42E3E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3371B-0D8B-447F-9D55-AA506B440B6D}" type="slidenum">
              <a:rPr lang="es-ES" altLang="es-CR" sz="1300" smtClean="0"/>
              <a:pPr>
                <a:spcBef>
                  <a:spcPct val="0"/>
                </a:spcBef>
              </a:pPr>
              <a:t>41</a:t>
            </a:fld>
            <a:endParaRPr lang="es-ES" altLang="es-CR" sz="13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F0192528-3AD2-45B5-B9D5-DBF4E9D30A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E12C6C-7736-4134-9515-59CC0503DA53}" type="slidenum">
              <a:rPr lang="es-ES" altLang="es-CR" sz="1300" smtClean="0"/>
              <a:pPr>
                <a:spcBef>
                  <a:spcPct val="0"/>
                </a:spcBef>
              </a:pPr>
              <a:t>42</a:t>
            </a:fld>
            <a:endParaRPr lang="es-ES" altLang="es-CR" sz="13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830A0130-CA6A-48AD-8EA5-3C89A6F8B0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01D3F6BE-53A9-49FF-A82D-C3790E97A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678D97A-6A00-49CB-B6B2-DC9B03CE10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7DA77B-4050-432B-BA0F-F9CAFA0A815D}" type="slidenum">
              <a:rPr lang="es-ES" altLang="es-CR" sz="1300" smtClean="0"/>
              <a:pPr>
                <a:spcBef>
                  <a:spcPct val="0"/>
                </a:spcBef>
              </a:pPr>
              <a:t>4</a:t>
            </a:fld>
            <a:endParaRPr lang="es-ES" altLang="es-CR" sz="13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1D8C8DB-122B-4258-833D-813B5DB4BD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53F08A6-D507-427C-8223-D6F4E270E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2396331E-6649-462D-9CBF-89C898AB6C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733E7D-61DF-4176-B1F1-42D3CB5C96EB}" type="slidenum">
              <a:rPr lang="es-ES" altLang="es-CR" sz="1300" smtClean="0"/>
              <a:pPr>
                <a:spcBef>
                  <a:spcPct val="0"/>
                </a:spcBef>
              </a:pPr>
              <a:t>43</a:t>
            </a:fld>
            <a:endParaRPr lang="es-ES" altLang="es-CR" sz="13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391956FB-23A2-43F3-BC97-67BA94425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77903A04-1540-48FF-B588-45E07822F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377F8232-B5CA-48CC-8423-718B08D7C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777B12-669B-44A2-85C8-A3FDD56765E7}" type="slidenum">
              <a:rPr lang="es-ES" altLang="es-CR" sz="1300" smtClean="0"/>
              <a:pPr>
                <a:spcBef>
                  <a:spcPct val="0"/>
                </a:spcBef>
              </a:pPr>
              <a:t>44</a:t>
            </a:fld>
            <a:endParaRPr lang="es-ES" altLang="es-CR" sz="13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4411685D-0E0B-40AA-A450-4DB6F2090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A606C89D-9CF9-4119-84A7-0E21A2020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82374F0B-99A9-4A00-B88F-41CA23ACD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E0346C-79BB-4D76-B0DD-AFFA185612D2}" type="slidenum">
              <a:rPr lang="es-ES" altLang="es-CR" sz="1300" smtClean="0"/>
              <a:pPr>
                <a:spcBef>
                  <a:spcPct val="0"/>
                </a:spcBef>
              </a:pPr>
              <a:t>45</a:t>
            </a:fld>
            <a:endParaRPr lang="es-ES" altLang="es-CR" sz="13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9AFFE580-9C42-453A-9845-690E6D355C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9A895274-975D-4FD5-BFB6-611B5E276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D86BC65C-27AA-4BCA-9325-6508D2C20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998658-1238-424D-B59C-3FBCE4C13C60}" type="slidenum">
              <a:rPr lang="es-ES" altLang="es-CR" sz="1300" smtClean="0"/>
              <a:pPr>
                <a:spcBef>
                  <a:spcPct val="0"/>
                </a:spcBef>
              </a:pPr>
              <a:t>46</a:t>
            </a:fld>
            <a:endParaRPr lang="es-ES" altLang="es-CR" sz="13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F370A3C9-F601-458E-A403-B48674169F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337F331A-2C9C-438F-A03E-547F91ED7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25CCA54A-98B2-4A72-B697-0716EABC89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A8CA98-038B-4AFA-BBF2-7C79B9F565E9}" type="slidenum">
              <a:rPr lang="es-ES" altLang="es-CR" sz="1300" smtClean="0"/>
              <a:pPr>
                <a:spcBef>
                  <a:spcPct val="0"/>
                </a:spcBef>
              </a:pPr>
              <a:t>47</a:t>
            </a:fld>
            <a:endParaRPr lang="es-ES" altLang="es-CR" sz="13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67EEECF6-72CB-42F7-BB8B-150FD7E379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1E036F0B-0C44-4354-9A34-11BC2F909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>
            <a:extLst>
              <a:ext uri="{FF2B5EF4-FFF2-40B4-BE49-F238E27FC236}">
                <a16:creationId xmlns:a16="http://schemas.microsoft.com/office/drawing/2014/main" id="{18572E2F-2B51-41CF-A664-3431A31E91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2 Marcador de notas">
            <a:extLst>
              <a:ext uri="{FF2B5EF4-FFF2-40B4-BE49-F238E27FC236}">
                <a16:creationId xmlns:a16="http://schemas.microsoft.com/office/drawing/2014/main" id="{8F70A276-1A65-43EB-B255-249AD2C33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R" altLang="es-CR"/>
          </a:p>
        </p:txBody>
      </p:sp>
      <p:sp>
        <p:nvSpPr>
          <p:cNvPr id="99332" name="3 Marcador de número de diapositiva">
            <a:extLst>
              <a:ext uri="{FF2B5EF4-FFF2-40B4-BE49-F238E27FC236}">
                <a16:creationId xmlns:a16="http://schemas.microsoft.com/office/drawing/2014/main" id="{D508D5FE-2BCA-40C1-8762-F6864A1524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A23520-4BBC-417B-9181-6F99554BB0A4}" type="slidenum">
              <a:rPr lang="es-ES" altLang="es-CR" sz="1300" smtClean="0"/>
              <a:pPr>
                <a:spcBef>
                  <a:spcPct val="0"/>
                </a:spcBef>
              </a:pPr>
              <a:t>48</a:t>
            </a:fld>
            <a:endParaRPr lang="es-ES" altLang="es-CR" sz="130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>
            <a:extLst>
              <a:ext uri="{FF2B5EF4-FFF2-40B4-BE49-F238E27FC236}">
                <a16:creationId xmlns:a16="http://schemas.microsoft.com/office/drawing/2014/main" id="{A427A857-4AF7-4B21-BB64-50BE32A322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2 Marcador de notas">
            <a:extLst>
              <a:ext uri="{FF2B5EF4-FFF2-40B4-BE49-F238E27FC236}">
                <a16:creationId xmlns:a16="http://schemas.microsoft.com/office/drawing/2014/main" id="{9DD2D779-9F1C-48E2-BA9A-1541CE9D7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R" altLang="es-CR"/>
          </a:p>
        </p:txBody>
      </p:sp>
      <p:sp>
        <p:nvSpPr>
          <p:cNvPr id="101380" name="3 Marcador de número de diapositiva">
            <a:extLst>
              <a:ext uri="{FF2B5EF4-FFF2-40B4-BE49-F238E27FC236}">
                <a16:creationId xmlns:a16="http://schemas.microsoft.com/office/drawing/2014/main" id="{5DE9465F-5A88-47FF-B026-92F2CA4883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B91E90-9867-4753-9DA2-587DA603EC93}" type="slidenum">
              <a:rPr lang="es-ES" altLang="es-CR" sz="1300" smtClean="0"/>
              <a:pPr>
                <a:spcBef>
                  <a:spcPct val="0"/>
                </a:spcBef>
              </a:pPr>
              <a:t>49</a:t>
            </a:fld>
            <a:endParaRPr lang="es-ES" altLang="es-CR" sz="130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F7E96E5A-ECCA-4C7A-8D00-F5740E2AF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2F3E05-5F6B-4F99-8C79-FCC373C636C5}" type="slidenum">
              <a:rPr lang="es-ES" altLang="es-CR" sz="1300" smtClean="0"/>
              <a:pPr>
                <a:spcBef>
                  <a:spcPct val="0"/>
                </a:spcBef>
              </a:pPr>
              <a:t>50</a:t>
            </a:fld>
            <a:endParaRPr lang="es-ES" altLang="es-CR" sz="13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AD849C25-BFC4-4977-8E68-68DF49528E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52BB98E0-E8A0-4F84-9E39-5AC15C980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9365751D-74C0-4EC7-A472-BE9547C974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8C8F26-8292-41B5-9D77-17A0B85FA197}" type="slidenum">
              <a:rPr lang="es-ES" altLang="es-CR" sz="1300" smtClean="0"/>
              <a:pPr>
                <a:spcBef>
                  <a:spcPct val="0"/>
                </a:spcBef>
              </a:pPr>
              <a:t>51</a:t>
            </a:fld>
            <a:endParaRPr lang="es-ES" altLang="es-CR" sz="13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EA5B112D-FD71-4E2C-B8E9-8403866E56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CD0E194D-2012-4754-B68F-A3E87A251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70BAA99B-7E0F-4778-AA94-5C86AFCC8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669179-11C1-4595-B004-69D9A4EB12CD}" type="slidenum">
              <a:rPr lang="es-ES" altLang="es-CR" sz="1300" smtClean="0"/>
              <a:pPr>
                <a:spcBef>
                  <a:spcPct val="0"/>
                </a:spcBef>
              </a:pPr>
              <a:t>52</a:t>
            </a:fld>
            <a:endParaRPr lang="es-ES" altLang="es-CR" sz="13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93A1EDE8-C531-48D5-84E0-038F7FA728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AD9C4688-BF77-40D2-96D2-E650E0EDA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A2E4CAF-1218-44EF-AC24-3421963D69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DF11B4-296B-429B-AF91-5E6E238F2CF0}" type="slidenum">
              <a:rPr lang="es-ES" altLang="es-CR" sz="1300" smtClean="0"/>
              <a:pPr>
                <a:spcBef>
                  <a:spcPct val="0"/>
                </a:spcBef>
              </a:pPr>
              <a:t>5</a:t>
            </a:fld>
            <a:endParaRPr lang="es-ES" altLang="es-CR" sz="13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92C6712-9B12-42C0-A983-9750A7C6A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7F328C3-12E9-44B5-8F1D-E80D3A2D9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6A9D35EB-F26F-459A-A29D-121F957DE7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760625-08CE-48B9-9B8A-F883F54DB343}" type="slidenum">
              <a:rPr lang="es-ES" altLang="es-CR" sz="1300" smtClean="0"/>
              <a:pPr>
                <a:spcBef>
                  <a:spcPct val="0"/>
                </a:spcBef>
              </a:pPr>
              <a:t>53</a:t>
            </a:fld>
            <a:endParaRPr lang="es-ES" altLang="es-CR" sz="13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CE1CB511-6A79-4984-AC14-72C7D3D1B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9A6D285D-34C6-4BFD-A6CC-0F4CC6D41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D583C25C-F983-43AD-88AC-71B651113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069639-2B21-4A02-ABD2-42EFE26BC4A0}" type="slidenum">
              <a:rPr lang="es-ES" altLang="es-CR" sz="1300" smtClean="0"/>
              <a:pPr>
                <a:spcBef>
                  <a:spcPct val="0"/>
                </a:spcBef>
              </a:pPr>
              <a:t>54</a:t>
            </a:fld>
            <a:endParaRPr lang="es-ES" altLang="es-CR" sz="13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7F2E7A03-AEF9-4804-B0E0-E4889F919C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F460B56F-2140-4479-8D92-4BABF29B5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8633E9AF-47DA-4FFA-8F3A-9D892DD494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97F55B-58DF-41EC-A7CF-B03AEE73C91F}" type="slidenum">
              <a:rPr lang="es-ES" altLang="es-CR" sz="1300" smtClean="0"/>
              <a:pPr>
                <a:spcBef>
                  <a:spcPct val="0"/>
                </a:spcBef>
              </a:pPr>
              <a:t>55</a:t>
            </a:fld>
            <a:endParaRPr lang="es-ES" altLang="es-CR" sz="13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A10209A8-70CB-4250-ABD2-4915EAA4BE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57065674-1432-4FED-AAC9-61AC388BA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7C24633A-175C-4367-80D2-70C7CF7C79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05C100-E446-40DE-B831-6E65DA1B0100}" type="slidenum">
              <a:rPr lang="es-ES" altLang="es-CR" sz="1300" smtClean="0"/>
              <a:pPr>
                <a:spcBef>
                  <a:spcPct val="0"/>
                </a:spcBef>
              </a:pPr>
              <a:t>56</a:t>
            </a:fld>
            <a:endParaRPr lang="es-ES" altLang="es-CR" sz="13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C26586CD-717F-4A0C-8265-971C350D0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387FF9C0-48BF-4D8C-8A1E-F1540ED68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77A13985-7B2F-4877-9436-D53161A03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85E939-D64C-4333-AC3C-C9977C44F045}" type="slidenum">
              <a:rPr lang="es-ES" altLang="es-CR" sz="1300" smtClean="0"/>
              <a:pPr>
                <a:spcBef>
                  <a:spcPct val="0"/>
                </a:spcBef>
              </a:pPr>
              <a:t>57</a:t>
            </a:fld>
            <a:endParaRPr lang="es-ES" altLang="es-CR" sz="13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74D9E7A3-102F-4E5E-9F8F-DB7AC4F905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0C1F7F38-CB2A-47F1-8B28-BC1A0C238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8CDF2966-0C5E-4A4D-A978-ABD5B57BF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30A4BD-3458-4735-A3AD-53175E0F65E0}" type="slidenum">
              <a:rPr lang="es-ES" altLang="es-CR" sz="1300" smtClean="0"/>
              <a:pPr>
                <a:spcBef>
                  <a:spcPct val="0"/>
                </a:spcBef>
              </a:pPr>
              <a:t>58</a:t>
            </a:fld>
            <a:endParaRPr lang="es-ES" altLang="es-CR" sz="13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19C1402D-1508-4F26-91EE-70A723A14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76B1080B-A81D-4EEF-9574-3E399A79F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7CFACD3A-DF72-41A1-B8FB-38F1DE7A5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ECC752-E403-4316-A21F-FB0E2DAE9CDA}" type="slidenum">
              <a:rPr lang="es-ES" altLang="es-CR" sz="1300" smtClean="0"/>
              <a:pPr>
                <a:spcBef>
                  <a:spcPct val="0"/>
                </a:spcBef>
              </a:pPr>
              <a:t>59</a:t>
            </a:fld>
            <a:endParaRPr lang="es-ES" altLang="es-CR" sz="13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AD6CB80D-8010-4C6C-B297-B92DC942F9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29774BF5-1B0B-42C0-8D20-A3E2F96B6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6CD65DCA-8AFD-4034-8E43-9FDAC6B7F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C5711B-DB2C-4B76-AB5F-45ACBDE65449}" type="slidenum">
              <a:rPr lang="es-ES" altLang="es-CR" sz="1300" smtClean="0"/>
              <a:pPr>
                <a:spcBef>
                  <a:spcPct val="0"/>
                </a:spcBef>
              </a:pPr>
              <a:t>60</a:t>
            </a:fld>
            <a:endParaRPr lang="es-ES" altLang="es-CR" sz="13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5DAD6F06-DE0E-407B-BA2F-0E55638FA2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022D5206-AEF5-4AB1-B686-650060A22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FAA72FC4-6765-4FF2-8163-BBCC42102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D974B6-3C68-49F1-AEB4-90D48C73A616}" type="slidenum">
              <a:rPr lang="es-ES" altLang="es-CR" sz="1300" smtClean="0"/>
              <a:pPr>
                <a:spcBef>
                  <a:spcPct val="0"/>
                </a:spcBef>
              </a:pPr>
              <a:t>61</a:t>
            </a:fld>
            <a:endParaRPr lang="es-ES" altLang="es-CR" sz="13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184194E3-A976-4AA6-86C2-C186DF494F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3E308CBC-2DA6-4999-9BF5-F6DCB9AC8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B133E219-D48F-4876-89DF-B28EE275A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CD0EA7-AA2F-49BD-8C11-D697B94191C9}" type="slidenum">
              <a:rPr lang="es-ES" altLang="es-CR" sz="1300" smtClean="0"/>
              <a:pPr>
                <a:spcBef>
                  <a:spcPct val="0"/>
                </a:spcBef>
              </a:pPr>
              <a:t>62</a:t>
            </a:fld>
            <a:endParaRPr lang="es-ES" altLang="es-CR" sz="1300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589455C3-6E34-4DED-9F94-EBD27CB60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924FD323-D2E0-4959-9B14-6477ED97B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FD2A0F1-CF2C-478E-8EA3-D2136F42D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3A6F8C-D7C3-4193-9A0B-8FD2ABA935F9}" type="slidenum">
              <a:rPr lang="es-ES" altLang="es-CR" sz="1300" smtClean="0"/>
              <a:pPr>
                <a:spcBef>
                  <a:spcPct val="0"/>
                </a:spcBef>
              </a:pPr>
              <a:t>6</a:t>
            </a:fld>
            <a:endParaRPr lang="es-ES" altLang="es-CR" sz="13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D27F8C7-938F-4D9E-A7A9-26EF482CF7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BDB9A3E-3F98-4186-8A44-A179D7AA80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8AAC2718-4F7F-4AE2-A55A-2E6AA226B9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B63BB5-B815-45E0-B0F2-AA2AB6DF0C22}" type="slidenum">
              <a:rPr lang="es-ES" altLang="es-CR" sz="1300" smtClean="0"/>
              <a:pPr>
                <a:spcBef>
                  <a:spcPct val="0"/>
                </a:spcBef>
              </a:pPr>
              <a:t>63</a:t>
            </a:fld>
            <a:endParaRPr lang="es-ES" altLang="es-CR" sz="130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10551AAF-CEAB-4175-B2A8-62605CA59C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A6C7BF33-BF0E-4517-825E-5A042B59B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B75F8CAA-BB57-40C7-B61B-2992D4BD7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36F434-5019-447C-9728-5B9CC1977DB3}" type="slidenum">
              <a:rPr lang="es-ES" altLang="es-CR" sz="1300" smtClean="0"/>
              <a:pPr>
                <a:spcBef>
                  <a:spcPct val="0"/>
                </a:spcBef>
              </a:pPr>
              <a:t>64</a:t>
            </a:fld>
            <a:endParaRPr lang="es-ES" altLang="es-CR" sz="130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5535B304-4091-4D90-8E57-E6A669AB05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E656A131-BEDE-4558-A8B8-606FEE276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BB23B36A-7E6E-4EA7-A4BC-3BD1E9FF1D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E2BE8C-58B2-4702-B39D-121F4E595580}" type="slidenum">
              <a:rPr lang="es-ES" altLang="es-CR" sz="1300" smtClean="0"/>
              <a:pPr>
                <a:spcBef>
                  <a:spcPct val="0"/>
                </a:spcBef>
              </a:pPr>
              <a:t>65</a:t>
            </a:fld>
            <a:endParaRPr lang="es-ES" altLang="es-CR" sz="1300"/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1F33D4F4-EA00-469F-9489-F80AE03721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F0ACBD32-9B64-406A-AD29-FE976A81E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EBEC02B1-4AFB-4449-B2E4-4E4CC8777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1FA146-7B65-469A-BD4E-3B16D1B99CF4}" type="slidenum">
              <a:rPr lang="es-ES" altLang="es-CR" sz="1300" smtClean="0"/>
              <a:pPr>
                <a:spcBef>
                  <a:spcPct val="0"/>
                </a:spcBef>
              </a:pPr>
              <a:t>66</a:t>
            </a:fld>
            <a:endParaRPr lang="es-ES" altLang="es-CR" sz="1300"/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AD3EA1CD-20C0-4712-A6F3-FC5F525241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0F9D3E8E-F6B5-4D26-A126-C99C450FB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1DD39FCB-A68B-451F-9BA0-B2D4ED9021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3215E7-26E7-49FC-A5A8-1640578F8F92}" type="slidenum">
              <a:rPr lang="es-ES" altLang="es-CR" sz="1300" smtClean="0"/>
              <a:pPr>
                <a:spcBef>
                  <a:spcPct val="0"/>
                </a:spcBef>
              </a:pPr>
              <a:t>67</a:t>
            </a:fld>
            <a:endParaRPr lang="es-ES" altLang="es-CR" sz="1300"/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18A8D14F-0391-4D41-85E9-0902CB7B5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56BB0AA4-F195-43BB-869E-7CD594F72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4A43E35B-F659-4046-9532-D40545D544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325B6E-C88E-4346-82E0-F1A2F05277B0}" type="slidenum">
              <a:rPr lang="es-ES" altLang="es-CR" sz="1300" smtClean="0"/>
              <a:pPr>
                <a:spcBef>
                  <a:spcPct val="0"/>
                </a:spcBef>
              </a:pPr>
              <a:t>68</a:t>
            </a:fld>
            <a:endParaRPr lang="es-ES" altLang="es-CR" sz="1300"/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198679E4-88CE-4045-9F7E-9700B06C3F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B0840686-3492-4AA2-B801-50614F039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926EA7C2-13A8-4ED1-945A-E66922910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CD586C-4E78-4D08-82EF-58656750F01E}" type="slidenum">
              <a:rPr lang="es-ES" altLang="es-CR" sz="1300" smtClean="0"/>
              <a:pPr>
                <a:spcBef>
                  <a:spcPct val="0"/>
                </a:spcBef>
              </a:pPr>
              <a:t>69</a:t>
            </a:fld>
            <a:endParaRPr lang="es-ES" altLang="es-CR" sz="1300"/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3CA7018B-F159-4BD6-8321-B39596603A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10D6E30E-289C-4E24-B114-D172F2AA1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>
            <a:extLst>
              <a:ext uri="{FF2B5EF4-FFF2-40B4-BE49-F238E27FC236}">
                <a16:creationId xmlns:a16="http://schemas.microsoft.com/office/drawing/2014/main" id="{80DC7080-333C-4833-8543-39DB79E34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074294-06E0-42DB-B5C2-C41B8CB9B9E8}" type="slidenum">
              <a:rPr lang="es-ES" altLang="es-CR" sz="1300" smtClean="0"/>
              <a:pPr>
                <a:spcBef>
                  <a:spcPct val="0"/>
                </a:spcBef>
              </a:pPr>
              <a:t>70</a:t>
            </a:fld>
            <a:endParaRPr lang="es-ES" altLang="es-CR" sz="1300"/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98EFD94C-1873-42D2-B9AD-61863518E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24675097-CB2D-4D51-BEEB-ABB358669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FDB947B-5F7D-4CF9-99F8-6EB6B4DAFE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6D961C-94A7-4DE3-A1E3-7A60B252BEDF}" type="slidenum">
              <a:rPr lang="es-ES" altLang="es-CR" sz="1300" smtClean="0"/>
              <a:pPr>
                <a:spcBef>
                  <a:spcPct val="0"/>
                </a:spcBef>
              </a:pPr>
              <a:t>7</a:t>
            </a:fld>
            <a:endParaRPr lang="es-ES" altLang="es-CR" sz="13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66B628B-0908-4DBD-8984-56D1470591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E7FAF81-A0E8-4296-9263-B36918BB2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6B9F85A-05E3-40F2-BEB4-49FE8E1D4E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D24620D-2EBA-45B7-B855-3F3631E2E249}" type="slidenum">
              <a:rPr lang="es-ES" altLang="es-CR" sz="1300" smtClean="0"/>
              <a:pPr>
                <a:spcBef>
                  <a:spcPct val="0"/>
                </a:spcBef>
              </a:pPr>
              <a:t>8</a:t>
            </a:fld>
            <a:endParaRPr lang="es-ES" altLang="es-CR" sz="13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4AC4EF2-5DDB-470E-8845-035935986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06BA3DA-15E5-481B-8166-45B27A52C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C24E9DF-F2C6-463B-9339-264CE6E359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6903F6-EB30-42D9-9471-83EFDF00895B}" type="slidenum">
              <a:rPr lang="es-ES" altLang="es-CR" sz="1300" smtClean="0"/>
              <a:pPr>
                <a:spcBef>
                  <a:spcPct val="0"/>
                </a:spcBef>
              </a:pPr>
              <a:t>9</a:t>
            </a:fld>
            <a:endParaRPr lang="es-ES" altLang="es-CR" sz="13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5F80A85-0E37-4ED6-A8A1-D5F9314E7A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65EA26-E2A6-43AD-86A1-16DF8E32D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>
            <a:extLst>
              <a:ext uri="{FF2B5EF4-FFF2-40B4-BE49-F238E27FC236}">
                <a16:creationId xmlns:a16="http://schemas.microsoft.com/office/drawing/2014/main" id="{66B905E4-CD2E-45AC-A1A0-D481033464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/>
          </a:p>
        </p:txBody>
      </p:sp>
      <p:pic>
        <p:nvPicPr>
          <p:cNvPr id="5" name="Picture 1027" descr="ANABNR2">
            <a:extLst>
              <a:ext uri="{FF2B5EF4-FFF2-40B4-BE49-F238E27FC236}">
                <a16:creationId xmlns:a16="http://schemas.microsoft.com/office/drawing/2014/main" id="{0428F910-75DD-42FA-8930-E11B90C78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>
            <a:extLst>
              <a:ext uri="{FF2B5EF4-FFF2-40B4-BE49-F238E27FC236}">
                <a16:creationId xmlns:a16="http://schemas.microsoft.com/office/drawing/2014/main" id="{038657B5-F417-493F-924F-A46ED76EA65C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066800" y="1752600"/>
            <a:ext cx="7772400" cy="1447800"/>
          </a:xfrm>
        </p:spPr>
        <p:txBody>
          <a:bodyPr/>
          <a:lstStyle>
            <a:lvl1pPr>
              <a:defRPr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51338"/>
            <a:ext cx="7772400" cy="1820862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3017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9F39CA-7987-4091-A308-F420A1A42F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E9A08-BD9E-4BC9-995D-AB5DC63B6880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33921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67550" y="533400"/>
            <a:ext cx="207645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6076950" cy="56388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6D86A4E-442C-49F8-8E66-03AEE08658B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CCDA8-BDDA-4C17-ABBF-2A8F6A9C6972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83664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533400"/>
            <a:ext cx="8305800" cy="1371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838200" y="2057400"/>
            <a:ext cx="40767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67300" y="2057400"/>
            <a:ext cx="40767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79F1888-8D63-469B-98C0-942476EB525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17F81-2CCB-4886-AF37-E7DEB25E6C56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02548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533400"/>
            <a:ext cx="8305800" cy="1371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838200" y="2057400"/>
            <a:ext cx="83058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38200" y="4191000"/>
            <a:ext cx="83058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2D2FD25-9432-4BDA-AB3F-CE642D4681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3EA6-1F92-48F2-A57E-8A3EC55213E5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70383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6D22BC6-7AB2-4F35-8547-F0C3CAF2CF2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1A65A-9B6B-4E9C-84A9-1F6F2D3DF2B7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50733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99AE3E2-D642-4D46-ACD6-3479DA2B91B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6B212-C146-4E3F-A042-5539783533DC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88321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20574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67300" y="20574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113D283-8E1B-44EC-8E9C-58A66577B9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59144-870A-4493-BD7B-AC0F3436854E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92761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8CB0A41-BBA1-4901-AD58-A8E0A64EE69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9E73E-911D-411C-82B8-0CE3C4774ABE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65538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D5D6F07-7D8F-4452-BDCD-F292910787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7E45C-10FA-49A7-8906-432E0A34EE6C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4751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65C191D-629A-4CAF-941C-37D670158F5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B459-FABC-494F-A9F4-1315B86FBB73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73811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8A2DEB9-C139-4767-BABB-118154A7C9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7F13-F93F-4166-BBF0-14DF19E217CE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30339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8D15BCE-468A-424F-8E77-2087987631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12C4E-209C-4A34-B28B-8B43B3D3F24C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71206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29AF4E-15C9-45C3-8109-5F5DA3B40C0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DCFF45-7228-4D85-BA76-1A46F2827170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/>
          </a:p>
        </p:txBody>
      </p:sp>
      <p:sp>
        <p:nvSpPr>
          <p:cNvPr id="1028" name="Rectangle 4" descr="Stationery">
            <a:extLst>
              <a:ext uri="{FF2B5EF4-FFF2-40B4-BE49-F238E27FC236}">
                <a16:creationId xmlns:a16="http://schemas.microsoft.com/office/drawing/2014/main" id="{04CD8478-4CB5-4476-A7B7-8D4FE8159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/>
          </a:p>
        </p:txBody>
      </p:sp>
      <p:sp>
        <p:nvSpPr>
          <p:cNvPr id="1029" name="Rectangle 5" descr="Stationery">
            <a:extLst>
              <a:ext uri="{FF2B5EF4-FFF2-40B4-BE49-F238E27FC236}">
                <a16:creationId xmlns:a16="http://schemas.microsoft.com/office/drawing/2014/main" id="{4094DB5A-2B95-4E95-ABAD-6C2E567C7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F130A6-B517-4CED-A7DF-E2317D64F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/>
              <a:t>Haga clic para modificar el estilo de título del patrón</a:t>
            </a:r>
          </a:p>
        </p:txBody>
      </p:sp>
      <p:pic>
        <p:nvPicPr>
          <p:cNvPr id="1031" name="Picture 9" descr="anabnr2">
            <a:extLst>
              <a:ext uri="{FF2B5EF4-FFF2-40B4-BE49-F238E27FC236}">
                <a16:creationId xmlns:a16="http://schemas.microsoft.com/office/drawing/2014/main" id="{9CF0EE5C-756B-43B8-ABB6-AC2028EB7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0">
            <a:extLst>
              <a:ext uri="{FF2B5EF4-FFF2-40B4-BE49-F238E27FC236}">
                <a16:creationId xmlns:a16="http://schemas.microsoft.com/office/drawing/2014/main" id="{DD939C7F-AFBE-47D7-B620-B78055C4A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F721F897-C650-415D-9B4F-7E3564D134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2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554796-F11B-4CDE-85C4-5EB37949FD7F}" type="slidenum">
              <a:rPr lang="es-ES" altLang="es-CR"/>
              <a:pPr>
                <a:defRPr/>
              </a:pPr>
              <a:t>‹Nº›</a:t>
            </a:fld>
            <a:endParaRPr lang="es-ES" altLang="es-CR"/>
          </a:p>
        </p:txBody>
      </p:sp>
      <p:sp>
        <p:nvSpPr>
          <p:cNvPr id="1034" name="Rectangle 12">
            <a:extLst>
              <a:ext uri="{FF2B5EF4-FFF2-40B4-BE49-F238E27FC236}">
                <a16:creationId xmlns:a16="http://schemas.microsoft.com/office/drawing/2014/main" id="{217CE025-C507-42C5-A102-68277EAD2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574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/>
              <a:t>Haga clic para modificar el estilo de texto del patrón</a:t>
            </a:r>
          </a:p>
          <a:p>
            <a:pPr lvl="1"/>
            <a:r>
              <a:rPr lang="es-ES" altLang="es-CR"/>
              <a:t>Segundo nivel</a:t>
            </a:r>
          </a:p>
          <a:p>
            <a:pPr lvl="2"/>
            <a:r>
              <a:rPr lang="es-ES" altLang="es-CR"/>
              <a:t>Tercer nivel</a:t>
            </a:r>
          </a:p>
          <a:p>
            <a:pPr lvl="3"/>
            <a:r>
              <a:rPr lang="es-ES" altLang="es-CR"/>
              <a:t>Cuarto nivel</a:t>
            </a:r>
          </a:p>
          <a:p>
            <a:pPr lvl="4"/>
            <a:r>
              <a:rPr lang="es-ES" altLang="es-CR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9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.es/documents/14554/1639495/5-Materiales-apoyo-Combinatoria_.pdf/101efa8c-442e-43cd-a452-dc3839278773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hyperlink" Target="https://didactalia.net/comunidad/materialeducativo/recurso/combinatoria-tecnicas-de-recuento/b358b387-703e-457a-b384-c22db7146673" TargetMode="External"/><Relationship Id="rId4" Type="http://schemas.openxmlformats.org/officeDocument/2006/relationships/hyperlink" Target="http://www.juntadeandalucia.es/averroes/centros-tic/14002996/helvia/aula/archivos/repositorio/0/206/html/index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3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4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5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4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39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9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4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6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7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49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1.bin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66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6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c.es/bioest/M_docente.html" TargetMode="Externa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ub.telepolis.com/ildearanda/index.html" TargetMode="External"/><Relationship Id="rId4" Type="http://schemas.openxmlformats.org/officeDocument/2006/relationships/hyperlink" Target="http://www.vitutor.com/pro/1/a_r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2603B28-9E53-4C36-B04C-B2C17D4BEE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CR" sz="4000"/>
              <a:t>Espacios Muestrales, Combinatoria y Probabilidad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0296DF8-B737-476E-8431-2786B7C0A2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UCR – ECCI</a:t>
            </a:r>
          </a:p>
          <a:p>
            <a:pPr eaLnBrk="1" hangingPunct="1"/>
            <a:r>
              <a:rPr lang="es-ES" altLang="es-CR"/>
              <a:t>CI-0111 Matemáticas Discretas</a:t>
            </a:r>
          </a:p>
          <a:p>
            <a:pPr eaLnBrk="1" hangingPunct="1"/>
            <a:r>
              <a:rPr lang="es-ES" altLang="es-CR"/>
              <a:t>Prof. Kryscia Daviana Ramírez Benavides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Marcador de número de diapositiva">
            <a:extLst>
              <a:ext uri="{FF2B5EF4-FFF2-40B4-BE49-F238E27FC236}">
                <a16:creationId xmlns:a16="http://schemas.microsoft.com/office/drawing/2014/main" id="{36BC5B05-0C29-45CA-A156-B22BC884B5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854C1E-561E-4DD1-8AD1-C5C7878AEF25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898C107-4087-42AA-BD84-714936805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Eventos (cont.)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D6D54F9-B2D7-41B1-84E8-5514CEFA8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El </a:t>
            </a:r>
            <a:r>
              <a:rPr lang="es-ES" altLang="es-CR" b="1"/>
              <a:t>complemento</a:t>
            </a:r>
            <a:r>
              <a:rPr lang="es-ES" altLang="es-CR"/>
              <a:t> de un evento </a:t>
            </a:r>
            <a:r>
              <a:rPr lang="es-ES" altLang="es-CR" i="1"/>
              <a:t>A</a:t>
            </a:r>
            <a:r>
              <a:rPr lang="es-ES" altLang="es-CR"/>
              <a:t> con respecto a </a:t>
            </a:r>
            <a:r>
              <a:rPr lang="es-ES" altLang="es-CR" i="1"/>
              <a:t>S </a:t>
            </a:r>
            <a:r>
              <a:rPr lang="es-ES" altLang="es-CR"/>
              <a:t>es el subconjunto de todos los elementos de </a:t>
            </a:r>
            <a:r>
              <a:rPr lang="es-ES" altLang="es-CR" i="1"/>
              <a:t>S</a:t>
            </a:r>
            <a:r>
              <a:rPr lang="es-ES" altLang="es-CR"/>
              <a:t> que no están en </a:t>
            </a:r>
            <a:r>
              <a:rPr lang="es-ES" altLang="es-CR" i="1"/>
              <a:t>A</a:t>
            </a:r>
            <a:r>
              <a:rPr lang="es-ES" altLang="es-CR"/>
              <a:t>, y se denota el complemento de </a:t>
            </a:r>
            <a:r>
              <a:rPr lang="es-ES" altLang="es-CR" i="1"/>
              <a:t>A</a:t>
            </a:r>
            <a:r>
              <a:rPr lang="es-ES" altLang="es-CR"/>
              <a:t> mediante el símbolo </a:t>
            </a:r>
            <a:r>
              <a:rPr lang="es-ES" altLang="es-CR" i="1"/>
              <a:t>A’</a:t>
            </a:r>
            <a:r>
              <a:rPr lang="es-ES" altLang="es-CR"/>
              <a:t>.</a:t>
            </a:r>
          </a:p>
          <a:p>
            <a:pPr lvl="1" eaLnBrk="1" hangingPunct="1"/>
            <a:r>
              <a:rPr lang="es-ES" altLang="es-CR" b="1"/>
              <a:t>Experimento:</a:t>
            </a:r>
            <a:r>
              <a:rPr lang="es-ES" altLang="es-CR"/>
              <a:t> Lanzar un dado y ver que número sale.</a:t>
            </a:r>
          </a:p>
          <a:p>
            <a:pPr lvl="2" eaLnBrk="1" hangingPunct="1"/>
            <a:r>
              <a:rPr lang="es-ES" altLang="es-CR" sz="1800" b="1"/>
              <a:t>Espacio muestral:</a:t>
            </a:r>
            <a:r>
              <a:rPr lang="es-ES" altLang="es-CR" sz="1800"/>
              <a:t> </a:t>
            </a:r>
            <a:r>
              <a:rPr lang="es-ES" altLang="es-CR" sz="1800" i="1"/>
              <a:t>S</a:t>
            </a:r>
            <a:r>
              <a:rPr lang="es-ES" altLang="es-CR" sz="1800"/>
              <a:t> = {1, 2, 3, 4, 5, 6}</a:t>
            </a:r>
          </a:p>
          <a:p>
            <a:pPr lvl="2" eaLnBrk="1" hangingPunct="1"/>
            <a:r>
              <a:rPr lang="es-ES" altLang="es-CR" sz="1800" b="1"/>
              <a:t>Evento </a:t>
            </a:r>
            <a:r>
              <a:rPr lang="es-ES" altLang="es-CR" sz="1800" b="1" i="1"/>
              <a:t>A</a:t>
            </a:r>
            <a:r>
              <a:rPr lang="es-ES" altLang="es-CR" sz="1800" b="1"/>
              <a:t>:</a:t>
            </a:r>
            <a:r>
              <a:rPr lang="es-ES" altLang="es-CR" sz="1800"/>
              <a:t> Salga un número par, </a:t>
            </a:r>
            <a:r>
              <a:rPr lang="es-ES" altLang="es-CR" sz="1800" i="1"/>
              <a:t>A</a:t>
            </a:r>
            <a:r>
              <a:rPr lang="es-ES" altLang="es-CR" sz="1800"/>
              <a:t> = {2, 4, 6}</a:t>
            </a:r>
          </a:p>
          <a:p>
            <a:pPr lvl="2" eaLnBrk="1" hangingPunct="1"/>
            <a:r>
              <a:rPr lang="es-ES" altLang="es-CR" sz="1800" b="1"/>
              <a:t>Complemento del Evento:</a:t>
            </a:r>
            <a:r>
              <a:rPr lang="es-ES" altLang="es-CR" sz="1800"/>
              <a:t> Salga un número que no sea par, o sea, impar, </a:t>
            </a:r>
            <a:r>
              <a:rPr lang="es-ES" altLang="es-CR" sz="1800" i="1"/>
              <a:t>A’</a:t>
            </a:r>
            <a:r>
              <a:rPr lang="es-ES" altLang="es-CR" sz="1800"/>
              <a:t> = {1, 3, 5}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Marcador de número de diapositiva">
            <a:extLst>
              <a:ext uri="{FF2B5EF4-FFF2-40B4-BE49-F238E27FC236}">
                <a16:creationId xmlns:a16="http://schemas.microsoft.com/office/drawing/2014/main" id="{9C868986-04C7-445A-A270-9BE0FC3ED3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7510F1-DDDC-4B25-A7AC-BA161DA957ED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E81BAB0-A37C-4A6F-B0B8-E99DB60FD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Eventos (cont.)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FF056C3-E41B-4565-851F-2C4A5C27D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La </a:t>
            </a:r>
            <a:r>
              <a:rPr lang="es-ES" altLang="es-CR" b="1"/>
              <a:t>intersección</a:t>
            </a:r>
            <a:r>
              <a:rPr lang="es-ES" altLang="es-CR"/>
              <a:t> de dos eventos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, denotada mediante el símbolo </a:t>
            </a: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s-ES" altLang="es-CR"/>
              <a:t> </a:t>
            </a:r>
            <a:r>
              <a:rPr lang="es-ES" altLang="es-CR" i="1"/>
              <a:t>B</a:t>
            </a:r>
            <a:r>
              <a:rPr lang="es-ES" altLang="es-CR"/>
              <a:t>, es el evento que contiene a todos los elementos que son comunes a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.</a:t>
            </a:r>
          </a:p>
          <a:p>
            <a:pPr lvl="1" eaLnBrk="1" hangingPunct="1"/>
            <a:r>
              <a:rPr lang="es-ES" altLang="es-CR" b="1"/>
              <a:t>Experimento:</a:t>
            </a:r>
            <a:r>
              <a:rPr lang="es-ES" altLang="es-CR"/>
              <a:t> Lanzar un dado y ver que número sale.</a:t>
            </a:r>
          </a:p>
          <a:p>
            <a:pPr lvl="2" eaLnBrk="1" hangingPunct="1"/>
            <a:r>
              <a:rPr lang="es-ES" altLang="es-CR" sz="1800" b="1"/>
              <a:t>Espacio muestral:</a:t>
            </a:r>
            <a:r>
              <a:rPr lang="es-ES" altLang="es-CR" sz="1800"/>
              <a:t> </a:t>
            </a:r>
            <a:r>
              <a:rPr lang="es-ES" altLang="es-CR" sz="1800" i="1"/>
              <a:t>S</a:t>
            </a:r>
            <a:r>
              <a:rPr lang="es-ES" altLang="es-CR" sz="1800"/>
              <a:t> = {1, 2, 3, 4, 5, 6}</a:t>
            </a:r>
          </a:p>
          <a:p>
            <a:pPr lvl="2" eaLnBrk="1" hangingPunct="1"/>
            <a:r>
              <a:rPr lang="es-ES" altLang="es-CR" sz="1800" b="1"/>
              <a:t>Evento </a:t>
            </a:r>
            <a:r>
              <a:rPr lang="es-ES" altLang="es-CR" sz="1800" b="1" i="1"/>
              <a:t>A</a:t>
            </a:r>
            <a:r>
              <a:rPr lang="es-ES" altLang="es-CR" sz="1800" b="1"/>
              <a:t>:</a:t>
            </a:r>
            <a:r>
              <a:rPr lang="es-ES" altLang="es-CR" sz="1800"/>
              <a:t> Salga un número par, </a:t>
            </a:r>
            <a:r>
              <a:rPr lang="es-ES" altLang="es-CR" sz="1800" i="1"/>
              <a:t>A</a:t>
            </a:r>
            <a:r>
              <a:rPr lang="es-ES" altLang="es-CR" sz="1800"/>
              <a:t> = {2, 4, 6}</a:t>
            </a:r>
          </a:p>
          <a:p>
            <a:pPr lvl="2" eaLnBrk="1" hangingPunct="1"/>
            <a:r>
              <a:rPr lang="es-ES" altLang="es-CR" sz="1800" b="1"/>
              <a:t>Evento </a:t>
            </a:r>
            <a:r>
              <a:rPr lang="es-ES" altLang="es-CR" sz="1800" b="1" i="1"/>
              <a:t>B</a:t>
            </a:r>
            <a:r>
              <a:rPr lang="es-ES" altLang="es-CR" sz="1800" b="1"/>
              <a:t>:</a:t>
            </a:r>
            <a:r>
              <a:rPr lang="es-ES" altLang="es-CR" sz="1800"/>
              <a:t> Salga un número mayor a 3, </a:t>
            </a:r>
            <a:r>
              <a:rPr lang="es-ES" altLang="es-CR" sz="1800" i="1"/>
              <a:t>B</a:t>
            </a:r>
            <a:r>
              <a:rPr lang="es-ES" altLang="es-CR" sz="1800"/>
              <a:t> = {4, 5, 6}</a:t>
            </a:r>
          </a:p>
          <a:p>
            <a:pPr lvl="2" eaLnBrk="1" hangingPunct="1"/>
            <a:r>
              <a:rPr lang="es-ES" altLang="es-CR" sz="1800" b="1"/>
              <a:t>Intersección de los Eventos:</a:t>
            </a:r>
            <a:r>
              <a:rPr lang="es-ES" altLang="es-CR" sz="1800"/>
              <a:t> </a:t>
            </a:r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s-ES" altLang="es-CR" sz="1800"/>
              <a:t> </a:t>
            </a:r>
            <a:r>
              <a:rPr lang="es-ES" altLang="es-CR" sz="1800" i="1"/>
              <a:t>B</a:t>
            </a:r>
            <a:r>
              <a:rPr lang="es-ES" altLang="es-CR" sz="1800"/>
              <a:t> = {4, 6}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Marcador de número de diapositiva">
            <a:extLst>
              <a:ext uri="{FF2B5EF4-FFF2-40B4-BE49-F238E27FC236}">
                <a16:creationId xmlns:a16="http://schemas.microsoft.com/office/drawing/2014/main" id="{17870E3E-4444-44EA-B179-B0D467E8AD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5F94C7-8642-4A6C-9CF0-87BF94151D8C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7EC780A-7399-4403-8376-E5F34512A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Eventos (cont.)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0BE6A37-9F60-4F2D-A707-BB96DFADA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Dos eventos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 son </a:t>
            </a:r>
            <a:r>
              <a:rPr lang="es-ES" altLang="es-CR" b="1"/>
              <a:t>mutuamente excluyentes</a:t>
            </a:r>
            <a:r>
              <a:rPr lang="es-ES" altLang="es-CR"/>
              <a:t> o </a:t>
            </a:r>
            <a:r>
              <a:rPr lang="es-ES" altLang="es-CR" b="1"/>
              <a:t>disjuntos</a:t>
            </a:r>
            <a:r>
              <a:rPr lang="es-ES" altLang="es-CR"/>
              <a:t> si </a:t>
            </a: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s-ES" altLang="es-CR"/>
              <a:t> </a:t>
            </a:r>
            <a:r>
              <a:rPr lang="es-ES" altLang="es-CR" i="1"/>
              <a:t>B</a:t>
            </a:r>
            <a:r>
              <a:rPr lang="es-ES" altLang="es-CR"/>
              <a:t> = </a:t>
            </a:r>
            <a:r>
              <a:rPr lang="en-US" altLang="es-CR">
                <a:cs typeface="Times New Roman" panose="02020603050405020304" pitchFamily="18" charset="0"/>
              </a:rPr>
              <a:t>Ø,</a:t>
            </a:r>
            <a:r>
              <a:rPr lang="es-ES" altLang="es-CR"/>
              <a:t> es decir, si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 no tienen elementos en común.</a:t>
            </a:r>
          </a:p>
          <a:p>
            <a:pPr lvl="1" eaLnBrk="1" hangingPunct="1"/>
            <a:r>
              <a:rPr lang="es-ES" altLang="es-CR" b="1"/>
              <a:t>Experimento:</a:t>
            </a:r>
            <a:r>
              <a:rPr lang="es-ES" altLang="es-CR"/>
              <a:t> Lanzar un dado y ver que número sale.</a:t>
            </a:r>
          </a:p>
          <a:p>
            <a:pPr lvl="2" eaLnBrk="1" hangingPunct="1"/>
            <a:r>
              <a:rPr lang="es-ES" altLang="es-CR" sz="1800" b="1"/>
              <a:t>Espacio muestral:</a:t>
            </a:r>
            <a:r>
              <a:rPr lang="es-ES" altLang="es-CR" sz="1800"/>
              <a:t> </a:t>
            </a:r>
            <a:r>
              <a:rPr lang="es-ES" altLang="es-CR" sz="1800" i="1"/>
              <a:t>S</a:t>
            </a:r>
            <a:r>
              <a:rPr lang="es-ES" altLang="es-CR" sz="1800"/>
              <a:t> = {1, 2, 3, 4, 5, 6}</a:t>
            </a:r>
          </a:p>
          <a:p>
            <a:pPr lvl="2" eaLnBrk="1" hangingPunct="1"/>
            <a:r>
              <a:rPr lang="es-ES" altLang="es-CR" sz="1800" b="1"/>
              <a:t>Evento </a:t>
            </a:r>
            <a:r>
              <a:rPr lang="es-ES" altLang="es-CR" sz="1800" b="1" i="1"/>
              <a:t>A</a:t>
            </a:r>
            <a:r>
              <a:rPr lang="es-ES" altLang="es-CR" sz="1800" b="1"/>
              <a:t>:</a:t>
            </a:r>
            <a:r>
              <a:rPr lang="es-ES" altLang="es-CR" sz="1800"/>
              <a:t> Salga un número par, </a:t>
            </a:r>
            <a:r>
              <a:rPr lang="es-ES" altLang="es-CR" sz="1800" i="1"/>
              <a:t>A</a:t>
            </a:r>
            <a:r>
              <a:rPr lang="es-ES" altLang="es-CR" sz="1800"/>
              <a:t> = {2, 4, 6}</a:t>
            </a:r>
          </a:p>
          <a:p>
            <a:pPr lvl="2" eaLnBrk="1" hangingPunct="1"/>
            <a:r>
              <a:rPr lang="es-ES" altLang="es-CR" sz="1800" b="1"/>
              <a:t>Evento </a:t>
            </a:r>
            <a:r>
              <a:rPr lang="es-ES" altLang="es-CR" sz="1800" b="1" i="1"/>
              <a:t>B</a:t>
            </a:r>
            <a:r>
              <a:rPr lang="es-ES" altLang="es-CR" sz="1800" b="1"/>
              <a:t>:</a:t>
            </a:r>
            <a:r>
              <a:rPr lang="es-ES" altLang="es-CR" sz="1800"/>
              <a:t> Salga un número impar, </a:t>
            </a:r>
            <a:r>
              <a:rPr lang="es-ES" altLang="es-CR" sz="1800" i="1"/>
              <a:t>B</a:t>
            </a:r>
            <a:r>
              <a:rPr lang="es-ES" altLang="es-CR" sz="1800"/>
              <a:t> = {1, 3, 5}</a:t>
            </a:r>
          </a:p>
          <a:p>
            <a:pPr lvl="2" eaLnBrk="1" hangingPunct="1"/>
            <a:r>
              <a:rPr lang="es-ES" altLang="es-CR" sz="1800" b="1"/>
              <a:t>Intersección de los Eventos:</a:t>
            </a:r>
            <a:r>
              <a:rPr lang="es-ES" altLang="es-CR" sz="1800"/>
              <a:t> </a:t>
            </a:r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s-ES" altLang="es-CR" sz="1800"/>
              <a:t> </a:t>
            </a:r>
            <a:r>
              <a:rPr lang="es-ES" altLang="es-CR" sz="1800" i="1"/>
              <a:t>B</a:t>
            </a:r>
            <a:r>
              <a:rPr lang="es-ES" altLang="es-CR" sz="1800"/>
              <a:t> = </a:t>
            </a:r>
            <a:r>
              <a:rPr lang="en-US" altLang="es-CR" sz="1800">
                <a:cs typeface="Times New Roman" panose="02020603050405020304" pitchFamily="18" charset="0"/>
              </a:rPr>
              <a:t>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Marcador de número de diapositiva">
            <a:extLst>
              <a:ext uri="{FF2B5EF4-FFF2-40B4-BE49-F238E27FC236}">
                <a16:creationId xmlns:a16="http://schemas.microsoft.com/office/drawing/2014/main" id="{D37A560C-2A31-4A97-AF6C-BA81A42590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2B0A09-A72A-4B77-8335-350BFC07D421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2BC0D25-07AD-427C-9C41-4DADFB4D7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Eventos (cont.)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F3B75D1-5259-4274-B14C-9834A9DD9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La </a:t>
            </a:r>
            <a:r>
              <a:rPr lang="es-ES" altLang="es-CR" b="1"/>
              <a:t>unión</a:t>
            </a:r>
            <a:r>
              <a:rPr lang="es-ES" altLang="es-CR"/>
              <a:t> de dos eventos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, denotada mediante el símbolo </a:t>
            </a: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s-ES" altLang="es-CR"/>
              <a:t> </a:t>
            </a:r>
            <a:r>
              <a:rPr lang="es-ES" altLang="es-CR" i="1"/>
              <a:t>B</a:t>
            </a:r>
            <a:r>
              <a:rPr lang="es-ES" altLang="es-CR"/>
              <a:t>, es el evento que contiene a todos los elementos que pertenecen a </a:t>
            </a:r>
            <a:r>
              <a:rPr lang="es-ES" altLang="es-CR" i="1"/>
              <a:t>A</a:t>
            </a:r>
            <a:r>
              <a:rPr lang="es-ES" altLang="es-CR"/>
              <a:t> o </a:t>
            </a:r>
            <a:r>
              <a:rPr lang="es-ES" altLang="es-CR" i="1"/>
              <a:t>B </a:t>
            </a:r>
            <a:r>
              <a:rPr lang="es-ES" altLang="es-CR"/>
              <a:t>o ambos.</a:t>
            </a:r>
          </a:p>
          <a:p>
            <a:pPr lvl="1" eaLnBrk="1" hangingPunct="1"/>
            <a:r>
              <a:rPr lang="es-ES" altLang="es-CR" b="1"/>
              <a:t>Experimento:</a:t>
            </a:r>
            <a:r>
              <a:rPr lang="es-ES" altLang="es-CR"/>
              <a:t> Lanzar un dado y ver que número sale.</a:t>
            </a:r>
          </a:p>
          <a:p>
            <a:pPr lvl="2" eaLnBrk="1" hangingPunct="1"/>
            <a:r>
              <a:rPr lang="es-ES" altLang="es-CR" sz="1800" b="1"/>
              <a:t>Espacio muestral:</a:t>
            </a:r>
            <a:r>
              <a:rPr lang="es-ES" altLang="es-CR" sz="1800"/>
              <a:t> </a:t>
            </a:r>
            <a:r>
              <a:rPr lang="es-ES" altLang="es-CR" sz="1800" i="1"/>
              <a:t>S</a:t>
            </a:r>
            <a:r>
              <a:rPr lang="es-ES" altLang="es-CR" sz="1800"/>
              <a:t> = {1, 2, 3, 4, 5, 6}</a:t>
            </a:r>
          </a:p>
          <a:p>
            <a:pPr lvl="2" eaLnBrk="1" hangingPunct="1"/>
            <a:r>
              <a:rPr lang="es-ES" altLang="es-CR" sz="1800" b="1"/>
              <a:t>Evento </a:t>
            </a:r>
            <a:r>
              <a:rPr lang="es-ES" altLang="es-CR" sz="1800" b="1" i="1"/>
              <a:t>A</a:t>
            </a:r>
            <a:r>
              <a:rPr lang="es-ES" altLang="es-CR" sz="1800" b="1"/>
              <a:t>:</a:t>
            </a:r>
            <a:r>
              <a:rPr lang="es-ES" altLang="es-CR" sz="1800"/>
              <a:t> Salga un número par, </a:t>
            </a:r>
            <a:r>
              <a:rPr lang="es-ES" altLang="es-CR" sz="1800" i="1"/>
              <a:t>A</a:t>
            </a:r>
            <a:r>
              <a:rPr lang="es-ES" altLang="es-CR" sz="1800"/>
              <a:t> = {2, 4, 6}</a:t>
            </a:r>
          </a:p>
          <a:p>
            <a:pPr lvl="2" eaLnBrk="1" hangingPunct="1"/>
            <a:r>
              <a:rPr lang="es-ES" altLang="es-CR" sz="1800" b="1"/>
              <a:t>Evento </a:t>
            </a:r>
            <a:r>
              <a:rPr lang="es-ES" altLang="es-CR" sz="1800" b="1" i="1"/>
              <a:t>B</a:t>
            </a:r>
            <a:r>
              <a:rPr lang="es-ES" altLang="es-CR" sz="1800" b="1"/>
              <a:t>:</a:t>
            </a:r>
            <a:r>
              <a:rPr lang="es-ES" altLang="es-CR" sz="1800"/>
              <a:t> Salga un número mayor a 3, </a:t>
            </a:r>
            <a:r>
              <a:rPr lang="es-ES" altLang="es-CR" sz="1800" i="1"/>
              <a:t>B</a:t>
            </a:r>
            <a:r>
              <a:rPr lang="es-ES" altLang="es-CR" sz="1800"/>
              <a:t> = {4, 5, 6}</a:t>
            </a:r>
          </a:p>
          <a:p>
            <a:pPr lvl="2" eaLnBrk="1" hangingPunct="1"/>
            <a:r>
              <a:rPr lang="es-ES" altLang="es-CR" sz="1800" b="1"/>
              <a:t>Unión de los Eventos:</a:t>
            </a:r>
            <a:r>
              <a:rPr lang="es-ES" altLang="es-CR" sz="1800"/>
              <a:t> </a:t>
            </a:r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s-ES" altLang="es-CR" sz="1800"/>
              <a:t> </a:t>
            </a:r>
            <a:r>
              <a:rPr lang="es-ES" altLang="es-CR" sz="1800" i="1"/>
              <a:t>B</a:t>
            </a:r>
            <a:r>
              <a:rPr lang="es-ES" altLang="es-CR" sz="1800"/>
              <a:t> = {2, 4, 5, 6}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4 Marcador de número de diapositiva">
            <a:extLst>
              <a:ext uri="{FF2B5EF4-FFF2-40B4-BE49-F238E27FC236}">
                <a16:creationId xmlns:a16="http://schemas.microsoft.com/office/drawing/2014/main" id="{CBF87229-8086-4251-8CB3-44F94CC940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2BE9F5-2811-41CD-8D13-F472A462668A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7A13B6E-7056-42C1-A391-BA1907376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Eventos (cont.)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3F58FD6-8530-4101-BEA6-294C88C44B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altLang="es-CR" sz="2000"/>
              <a:t>La relación entre eventos y el correspondiente espacio muestral se puede ilustrar de forma gráfica mediante </a:t>
            </a:r>
            <a:r>
              <a:rPr lang="es-ES" altLang="es-CR" sz="2000" b="1"/>
              <a:t>diagramas de Venn</a:t>
            </a:r>
            <a:r>
              <a:rPr lang="es-ES" altLang="es-CR" sz="2000"/>
              <a:t>.</a:t>
            </a:r>
          </a:p>
          <a:p>
            <a:pPr lvl="1" eaLnBrk="1" hangingPunct="1"/>
            <a:r>
              <a:rPr lang="es-ES" altLang="es-CR" sz="1800"/>
              <a:t>El espacio muestral se representa como un rectángulo y los eventos con círculos trazados dentro del rectángulo.</a:t>
            </a:r>
          </a:p>
          <a:p>
            <a:pPr lvl="1" eaLnBrk="1" hangingPunct="1"/>
            <a:r>
              <a:rPr lang="es-ES" altLang="es-CR" sz="1800"/>
              <a:t>Cada uno de los números representa una región, en la cual hay elementos.</a:t>
            </a:r>
          </a:p>
        </p:txBody>
      </p:sp>
      <p:graphicFrame>
        <p:nvGraphicFramePr>
          <p:cNvPr id="31749" name="Object 5">
            <a:extLst>
              <a:ext uri="{FF2B5EF4-FFF2-40B4-BE49-F238E27FC236}">
                <a16:creationId xmlns:a16="http://schemas.microsoft.com/office/drawing/2014/main" id="{51CFAE5B-7BED-4388-B0F1-3AE5700853C0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076825" y="2060575"/>
          <a:ext cx="406717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Visio" r:id="rId4" imgW="3451555" imgH="2551481" progId="Visio.Drawing.11">
                  <p:embed/>
                </p:oleObj>
              </mc:Choice>
              <mc:Fallback>
                <p:oleObj name="Visio" r:id="rId4" imgW="3451555" imgH="2551481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060575"/>
                        <a:ext cx="4067175" cy="300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4 Marcador de número de diapositiva">
            <a:extLst>
              <a:ext uri="{FF2B5EF4-FFF2-40B4-BE49-F238E27FC236}">
                <a16:creationId xmlns:a16="http://schemas.microsoft.com/office/drawing/2014/main" id="{79AF9831-6379-4C74-ADC0-51FBA781E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23ACA5-EA7E-4AAB-B5D6-9BDF498E7221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F29D3C5-66D2-4D45-B9D1-CA35E410C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altLang="es-CR"/>
              <a:t>Eventos  (cont.)</a:t>
            </a:r>
            <a:endParaRPr lang="es-ES" altLang="es-CR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45D1B24-5BE2-423A-B57B-509534B5BE6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5173663" cy="4114800"/>
          </a:xfrm>
        </p:spPr>
        <p:txBody>
          <a:bodyPr/>
          <a:lstStyle/>
          <a:p>
            <a:pPr eaLnBrk="1" hangingPunct="1"/>
            <a:r>
              <a:rPr lang="es-ES" altLang="es-CR" sz="2000"/>
              <a:t>Diagrama de Venn.</a:t>
            </a:r>
          </a:p>
          <a:p>
            <a:pPr lvl="1" eaLnBrk="1" hangingPunct="1"/>
            <a:r>
              <a:rPr lang="es-ES" altLang="es-CR" sz="1800" i="1"/>
              <a:t>A</a:t>
            </a:r>
            <a:r>
              <a:rPr lang="es-ES" altLang="es-CR" sz="1800"/>
              <a:t> = regiones 1, 2, 4 y 5.</a:t>
            </a:r>
            <a:r>
              <a:rPr lang="es-ES" altLang="es-CR" sz="1800" i="1"/>
              <a:t> </a:t>
            </a:r>
          </a:p>
          <a:p>
            <a:pPr lvl="1" eaLnBrk="1" hangingPunct="1"/>
            <a:r>
              <a:rPr lang="es-ES" altLang="es-CR" sz="1800" i="1"/>
              <a:t>B</a:t>
            </a:r>
            <a:r>
              <a:rPr lang="es-ES" altLang="es-CR" sz="1800"/>
              <a:t> = regiones 1, 2, 3 y 6.</a:t>
            </a:r>
          </a:p>
          <a:p>
            <a:pPr lvl="1" eaLnBrk="1" hangingPunct="1"/>
            <a:r>
              <a:rPr lang="es-ES" altLang="es-CR" sz="1800" i="1"/>
              <a:t>C</a:t>
            </a:r>
            <a:r>
              <a:rPr lang="es-ES" altLang="es-CR" sz="1800"/>
              <a:t> = regiones 1, 3, 4 y 7.</a:t>
            </a:r>
          </a:p>
          <a:p>
            <a:pPr lvl="1" eaLnBrk="1" hangingPunct="1"/>
            <a:r>
              <a:rPr lang="es-ES" altLang="es-CR" sz="1800" i="1"/>
              <a:t>A’</a:t>
            </a:r>
            <a:r>
              <a:rPr lang="es-ES" altLang="es-CR" sz="1800"/>
              <a:t> = regiones 3, 6, 7 y 8.</a:t>
            </a:r>
            <a:r>
              <a:rPr lang="es-ES" altLang="es-CR" sz="1800" i="1"/>
              <a:t> </a:t>
            </a:r>
          </a:p>
          <a:p>
            <a:pPr lvl="1" eaLnBrk="1" hangingPunct="1"/>
            <a:r>
              <a:rPr lang="es-ES" altLang="es-CR" sz="1800" i="1"/>
              <a:t>B’</a:t>
            </a:r>
            <a:r>
              <a:rPr lang="es-ES" altLang="es-CR" sz="1800"/>
              <a:t> = regiones 4, 5, 7 y 8.</a:t>
            </a:r>
          </a:p>
          <a:p>
            <a:pPr lvl="1" eaLnBrk="1" hangingPunct="1"/>
            <a:r>
              <a:rPr lang="es-ES" altLang="es-CR" sz="1800" i="1"/>
              <a:t>C’</a:t>
            </a:r>
            <a:r>
              <a:rPr lang="es-ES" altLang="es-CR" sz="1800"/>
              <a:t> = regiones 2, 5, 6 y 8.</a:t>
            </a:r>
          </a:p>
          <a:p>
            <a:pPr lvl="1" eaLnBrk="1" hangingPunct="1"/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 </a:t>
            </a:r>
            <a:r>
              <a:rPr lang="es-ES" altLang="es-CR" sz="1800" i="1"/>
              <a:t>B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 </a:t>
            </a:r>
            <a:r>
              <a:rPr lang="es-ES" altLang="es-CR" sz="1800" i="1"/>
              <a:t>C</a:t>
            </a:r>
            <a:r>
              <a:rPr lang="es-ES" altLang="es-CR" sz="1800"/>
              <a:t> = región 1.</a:t>
            </a:r>
          </a:p>
          <a:p>
            <a:pPr lvl="1" eaLnBrk="1" hangingPunct="1"/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B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C</a:t>
            </a:r>
            <a:r>
              <a:rPr lang="es-ES" altLang="es-CR" sz="1800"/>
              <a:t> = regiones 1, 2, 3, 4, 5, 6 y 7.</a:t>
            </a:r>
          </a:p>
          <a:p>
            <a:pPr lvl="1" eaLnBrk="1" hangingPunct="1"/>
            <a:r>
              <a:rPr lang="es-ES" altLang="es-CR" sz="1800" i="1"/>
              <a:t>A’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 </a:t>
            </a:r>
            <a:r>
              <a:rPr lang="es-ES" altLang="es-CR" sz="1800" i="1"/>
              <a:t>B’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 </a:t>
            </a:r>
            <a:r>
              <a:rPr lang="es-ES" altLang="es-CR" sz="1800" i="1"/>
              <a:t>C’</a:t>
            </a:r>
            <a:r>
              <a:rPr lang="es-ES" altLang="es-CR" sz="1800"/>
              <a:t> = región 8.</a:t>
            </a:r>
          </a:p>
          <a:p>
            <a:pPr lvl="1" eaLnBrk="1" hangingPunct="1"/>
            <a:r>
              <a:rPr lang="es-ES" altLang="es-CR" sz="1800" i="1"/>
              <a:t>A’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B’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C’</a:t>
            </a:r>
            <a:r>
              <a:rPr lang="es-ES" altLang="es-CR" sz="1800"/>
              <a:t> = regiones 2, 3, 4, 5, 6, 7 y 8.</a:t>
            </a:r>
          </a:p>
        </p:txBody>
      </p:sp>
      <p:graphicFrame>
        <p:nvGraphicFramePr>
          <p:cNvPr id="33797" name="Object 4">
            <a:extLst>
              <a:ext uri="{FF2B5EF4-FFF2-40B4-BE49-F238E27FC236}">
                <a16:creationId xmlns:a16="http://schemas.microsoft.com/office/drawing/2014/main" id="{EB0E93E9-6B4C-4D43-9FC5-45BA65419E6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2133600"/>
          <a:ext cx="3313112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Visio" r:id="rId4" imgW="3451555" imgH="2551481" progId="Visio.Drawing.11">
                  <p:embed/>
                </p:oleObj>
              </mc:Choice>
              <mc:Fallback>
                <p:oleObj name="Visio" r:id="rId4" imgW="3451555" imgH="2551481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133600"/>
                        <a:ext cx="3313112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4 Marcador de número de diapositiva">
            <a:extLst>
              <a:ext uri="{FF2B5EF4-FFF2-40B4-BE49-F238E27FC236}">
                <a16:creationId xmlns:a16="http://schemas.microsoft.com/office/drawing/2014/main" id="{871FDECB-EF32-4EFE-9B6F-CA1CE87EF4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1433CF-AC67-46F1-A5EC-345B9A029DA1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DEC7DDE-B522-470C-9A0D-864BC0032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altLang="es-CR"/>
              <a:t>Eventos  (cont.)</a:t>
            </a:r>
            <a:endParaRPr lang="es-ES" altLang="es-CR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258F7CF-EE13-4C2D-ADF2-6C8AE39329F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5173663" cy="4114800"/>
          </a:xfrm>
        </p:spPr>
        <p:txBody>
          <a:bodyPr/>
          <a:lstStyle/>
          <a:p>
            <a:pPr eaLnBrk="1" hangingPunct="1"/>
            <a:r>
              <a:rPr lang="es-ES" altLang="es-CR" sz="2000"/>
              <a:t>Diagrama de Venn.</a:t>
            </a:r>
          </a:p>
          <a:p>
            <a:pPr lvl="1" eaLnBrk="1" hangingPunct="1"/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 </a:t>
            </a:r>
            <a:r>
              <a:rPr lang="es-ES" altLang="es-CR" sz="1800" i="1"/>
              <a:t>B</a:t>
            </a:r>
            <a:r>
              <a:rPr lang="es-ES" altLang="es-CR" sz="1800"/>
              <a:t> = regiones 1 y 2.</a:t>
            </a:r>
          </a:p>
          <a:p>
            <a:pPr lvl="1" eaLnBrk="1" hangingPunct="1"/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 </a:t>
            </a:r>
            <a:r>
              <a:rPr lang="es-ES" altLang="es-CR" sz="1800" i="1"/>
              <a:t>C</a:t>
            </a:r>
            <a:r>
              <a:rPr lang="es-ES" altLang="es-CR" sz="1800"/>
              <a:t> = regiones 1 y 4.</a:t>
            </a:r>
          </a:p>
          <a:p>
            <a:pPr lvl="1" eaLnBrk="1" hangingPunct="1"/>
            <a:r>
              <a:rPr lang="es-ES" altLang="es-CR" sz="1800" i="1"/>
              <a:t>B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 </a:t>
            </a:r>
            <a:r>
              <a:rPr lang="es-ES" altLang="es-CR" sz="1800" i="1"/>
              <a:t>C</a:t>
            </a:r>
            <a:r>
              <a:rPr lang="es-ES" altLang="es-CR" sz="1800"/>
              <a:t> = regiones 1 y 3.</a:t>
            </a:r>
          </a:p>
          <a:p>
            <a:pPr lvl="1" eaLnBrk="1" hangingPunct="1"/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B</a:t>
            </a:r>
            <a:r>
              <a:rPr lang="es-ES" altLang="es-CR" sz="1800"/>
              <a:t> = regiones 1, 2, 3, 4, 5 y 6.</a:t>
            </a:r>
          </a:p>
          <a:p>
            <a:pPr lvl="1" eaLnBrk="1" hangingPunct="1"/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C</a:t>
            </a:r>
            <a:r>
              <a:rPr lang="es-ES" altLang="es-CR" sz="1800"/>
              <a:t> = regiones 1, 2, 3, 4, 5 y 7.</a:t>
            </a:r>
          </a:p>
          <a:p>
            <a:pPr lvl="1" eaLnBrk="1" hangingPunct="1"/>
            <a:r>
              <a:rPr lang="es-ES" altLang="es-CR" sz="1800" i="1"/>
              <a:t>B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C</a:t>
            </a:r>
            <a:r>
              <a:rPr lang="es-ES" altLang="es-CR" sz="1800"/>
              <a:t> = regiones 1, 2, 3, 4, 6 y 7.</a:t>
            </a:r>
          </a:p>
          <a:p>
            <a:pPr lvl="1" eaLnBrk="1" hangingPunct="1"/>
            <a:r>
              <a:rPr lang="es-ES" altLang="es-CR" sz="1800"/>
              <a:t>A </a:t>
            </a:r>
            <a:r>
              <a:rPr lang="es-ES" altLang="es-CR" sz="1800">
                <a:sym typeface="Symbol" panose="05050102010706020507" pitchFamily="18" charset="2"/>
              </a:rPr>
              <a:t> </a:t>
            </a:r>
            <a:r>
              <a:rPr lang="es-ES" altLang="es-CR" sz="1800" i="1"/>
              <a:t>B’</a:t>
            </a:r>
            <a:r>
              <a:rPr lang="es-ES" altLang="es-CR" sz="1800"/>
              <a:t> = regiones 4 y 5.</a:t>
            </a:r>
          </a:p>
          <a:p>
            <a:pPr lvl="1" eaLnBrk="1" hangingPunct="1"/>
            <a:r>
              <a:rPr lang="es-ES" altLang="es-CR" sz="1800"/>
              <a:t>…</a:t>
            </a:r>
          </a:p>
          <a:p>
            <a:pPr lvl="1" eaLnBrk="1" hangingPunct="1"/>
            <a:r>
              <a:rPr lang="es-ES" altLang="es-CR" sz="1800"/>
              <a:t>(</a:t>
            </a:r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B</a:t>
            </a:r>
            <a:r>
              <a:rPr lang="es-ES" altLang="es-CR" sz="1800"/>
              <a:t>) </a:t>
            </a:r>
            <a:r>
              <a:rPr lang="es-ES" altLang="es-CR" sz="1800">
                <a:sym typeface="Symbol" panose="05050102010706020507" pitchFamily="18" charset="2"/>
              </a:rPr>
              <a:t> </a:t>
            </a:r>
            <a:r>
              <a:rPr lang="es-ES" altLang="es-CR" sz="1800" i="1"/>
              <a:t>C’</a:t>
            </a:r>
            <a:r>
              <a:rPr lang="es-ES" altLang="es-CR" sz="1800"/>
              <a:t> = regiones 2, 5 y 6.</a:t>
            </a:r>
          </a:p>
          <a:p>
            <a:pPr lvl="1" eaLnBrk="1" hangingPunct="1"/>
            <a:r>
              <a:rPr lang="es-ES" altLang="es-CR" sz="1800"/>
              <a:t>…</a:t>
            </a:r>
          </a:p>
          <a:p>
            <a:pPr lvl="1" eaLnBrk="1" hangingPunct="1"/>
            <a:r>
              <a:rPr lang="es-ES" altLang="es-CR" sz="1800"/>
              <a:t>(</a:t>
            </a:r>
            <a:r>
              <a:rPr lang="es-ES" altLang="es-CR" sz="1800" i="1"/>
              <a:t>A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B</a:t>
            </a:r>
            <a:r>
              <a:rPr lang="es-ES" altLang="es-CR" sz="1800"/>
              <a:t> </a:t>
            </a:r>
            <a:r>
              <a:rPr lang="es-ES" altLang="es-CR" sz="1800">
                <a:sym typeface="Symbol" panose="05050102010706020507" pitchFamily="18" charset="2"/>
              </a:rPr>
              <a:t> </a:t>
            </a:r>
            <a:r>
              <a:rPr lang="es-ES" altLang="es-CR" sz="1800" i="1"/>
              <a:t>C</a:t>
            </a:r>
            <a:r>
              <a:rPr lang="es-ES" altLang="es-CR" sz="1800"/>
              <a:t>)</a:t>
            </a:r>
            <a:r>
              <a:rPr lang="es-ES" altLang="es-CR" sz="1800" i="1"/>
              <a:t>’</a:t>
            </a:r>
            <a:r>
              <a:rPr lang="es-ES" altLang="es-CR" sz="1800"/>
              <a:t> = región 8.</a:t>
            </a:r>
          </a:p>
        </p:txBody>
      </p:sp>
      <p:graphicFrame>
        <p:nvGraphicFramePr>
          <p:cNvPr id="35845" name="Object 7">
            <a:extLst>
              <a:ext uri="{FF2B5EF4-FFF2-40B4-BE49-F238E27FC236}">
                <a16:creationId xmlns:a16="http://schemas.microsoft.com/office/drawing/2014/main" id="{BEF10A79-1DD3-4CBE-85D8-8691B9766E20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2133600"/>
          <a:ext cx="3313112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Visio" r:id="rId4" imgW="3451555" imgH="2551481" progId="Visio.Drawing.11">
                  <p:embed/>
                </p:oleObj>
              </mc:Choice>
              <mc:Fallback>
                <p:oleObj name="Visio" r:id="rId4" imgW="3451555" imgH="2551481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133600"/>
                        <a:ext cx="3313112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Marcador de número de diapositiva">
            <a:extLst>
              <a:ext uri="{FF2B5EF4-FFF2-40B4-BE49-F238E27FC236}">
                <a16:creationId xmlns:a16="http://schemas.microsoft.com/office/drawing/2014/main" id="{467D04FD-A267-4216-856A-FF94C931F9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D60399-3414-47D6-B313-1FC4C6D29F44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CEA7E92-0FCC-49DB-855A-A149C258D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Eventos (cont.)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C485AE7-3BDF-4B8C-87AE-640C0DBBC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R"/>
              <a:t>Varios resultados que se derivan de las definiciones precedentes, y que, se pueden verificar de forma fácil mediante diagramas de Venn, son los siguientes: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sym typeface="Symbol" panose="05050102010706020507" pitchFamily="18" charset="2"/>
              </a:rPr>
              <a:t> 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Ø </a:t>
            </a:r>
            <a:r>
              <a:rPr lang="es-ES" altLang="es-CR"/>
              <a:t>= 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Ø</a:t>
            </a:r>
            <a:r>
              <a:rPr lang="es-ES" altLang="es-CR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sym typeface="Symbol" panose="05050102010706020507" pitchFamily="18" charset="2"/>
              </a:rPr>
              <a:t> 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Ø </a:t>
            </a:r>
            <a:r>
              <a:rPr lang="es-ES" altLang="es-CR"/>
              <a:t>= 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s-ES" altLang="es-CR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sym typeface="Symbol" panose="05050102010706020507" pitchFamily="18" charset="2"/>
              </a:rPr>
              <a:t> </a:t>
            </a:r>
            <a:r>
              <a:rPr lang="es-ES" altLang="es-CR" i="1"/>
              <a:t>A’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s-ES" altLang="es-CR"/>
              <a:t>= 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Ø</a:t>
            </a:r>
            <a:r>
              <a:rPr lang="es-ES" altLang="es-CR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sym typeface="Symbol" panose="05050102010706020507" pitchFamily="18" charset="2"/>
              </a:rPr>
              <a:t> 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A’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s-ES" altLang="es-CR"/>
              <a:t>= 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s-ES" altLang="es-CR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S’</a:t>
            </a:r>
            <a:r>
              <a:rPr lang="es-ES" altLang="es-CR"/>
              <a:t> = 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Ø</a:t>
            </a:r>
            <a:r>
              <a:rPr lang="es-ES" altLang="es-CR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Ø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’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s-ES" altLang="es-CR"/>
              <a:t>= 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s-ES" altLang="es-CR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(</a:t>
            </a:r>
            <a:r>
              <a:rPr lang="es-ES" altLang="es-CR" i="1"/>
              <a:t>A’</a:t>
            </a:r>
            <a:r>
              <a:rPr lang="es-ES" altLang="es-CR">
                <a:sym typeface="Symbol" panose="05050102010706020507" pitchFamily="18" charset="2"/>
              </a:rPr>
              <a:t>)</a:t>
            </a:r>
            <a:r>
              <a:rPr lang="es-ES" altLang="es-CR" i="1">
                <a:sym typeface="Symbol" panose="05050102010706020507" pitchFamily="18" charset="2"/>
              </a:rPr>
              <a:t>’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s-ES" altLang="es-CR"/>
              <a:t>= 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s-ES" altLang="es-CR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(</a:t>
            </a: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sym typeface="Symbol" panose="05050102010706020507" pitchFamily="18" charset="2"/>
              </a:rPr>
              <a:t> 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’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s-ES" altLang="es-CR"/>
              <a:t>= </a:t>
            </a:r>
            <a:r>
              <a:rPr lang="es-ES" altLang="es-CR" i="1"/>
              <a:t>A’</a:t>
            </a:r>
            <a:r>
              <a:rPr lang="es-ES" altLang="es-CR"/>
              <a:t> </a:t>
            </a:r>
            <a:r>
              <a:rPr lang="es-ES" altLang="es-CR">
                <a:sym typeface="Symbol" panose="05050102010706020507" pitchFamily="18" charset="2"/>
              </a:rPr>
              <a:t> 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B’</a:t>
            </a:r>
            <a:r>
              <a:rPr lang="es-ES" altLang="es-CR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(</a:t>
            </a: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sym typeface="Symbol" panose="05050102010706020507" pitchFamily="18" charset="2"/>
              </a:rPr>
              <a:t></a:t>
            </a:r>
            <a:r>
              <a:rPr lang="es-ES" altLang="es-CR"/>
              <a:t> 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’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s-ES" altLang="es-CR"/>
              <a:t>= </a:t>
            </a:r>
            <a:r>
              <a:rPr lang="es-ES" altLang="es-CR" i="1"/>
              <a:t>A’</a:t>
            </a:r>
            <a:r>
              <a:rPr lang="es-ES" altLang="es-CR"/>
              <a:t> </a:t>
            </a:r>
            <a:r>
              <a:rPr lang="es-ES" altLang="es-CR">
                <a:sym typeface="Symbol" panose="05050102010706020507" pitchFamily="18" charset="2"/>
              </a:rPr>
              <a:t></a:t>
            </a:r>
            <a:r>
              <a:rPr lang="es-ES" altLang="es-CR"/>
              <a:t> </a:t>
            </a:r>
            <a:r>
              <a:rPr lang="en-US" altLang="es-CR" i="1">
                <a:cs typeface="Times New Roman" panose="02020603050405020304" pitchFamily="18" charset="0"/>
                <a:sym typeface="Symbol" panose="05050102010706020507" pitchFamily="18" charset="2"/>
              </a:rPr>
              <a:t>B’</a:t>
            </a:r>
            <a:r>
              <a:rPr lang="es-ES" altLang="es-CR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Marcador de número de diapositiva">
            <a:extLst>
              <a:ext uri="{FF2B5EF4-FFF2-40B4-BE49-F238E27FC236}">
                <a16:creationId xmlns:a16="http://schemas.microsoft.com/office/drawing/2014/main" id="{540AA6E4-860F-4954-8CCC-D28561BDB3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6DA837-0630-4B74-86DA-6667FCA25D8E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A0D9F66-86D7-4930-84DD-2B2D9D72A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95AC65B4-C767-4965-8155-A26343683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Uno de los problemas que el estadístico debe considerar e intentar evaluar es el elemento de posibilidad asociado con la ocurrencia de ciertos eventos cuando se lleva a cabo un experimento.</a:t>
            </a:r>
          </a:p>
          <a:p>
            <a:pPr eaLnBrk="1" hangingPunct="1"/>
            <a:r>
              <a:rPr lang="es-ES" altLang="es-CR"/>
              <a:t>Estos problemas pertenecen al campo de la probabilidad.</a:t>
            </a:r>
          </a:p>
          <a:p>
            <a:pPr eaLnBrk="1" hangingPunct="1"/>
            <a:r>
              <a:rPr lang="es-ES" altLang="es-CR"/>
              <a:t>En muchos casos se debe ser capaz de resolver un problema de probabilidad mediante el conteo del número de puntos en el espacio muestral sin listar realmente cada elemento.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Marcador de número de diapositiva">
            <a:extLst>
              <a:ext uri="{FF2B5EF4-FFF2-40B4-BE49-F238E27FC236}">
                <a16:creationId xmlns:a16="http://schemas.microsoft.com/office/drawing/2014/main" id="{1DED67EF-0CBF-470A-8DBA-67EC691EC7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6941B4-AC09-47A9-8464-1BB85464A443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BF6117F-DEA4-4E99-B486-1C2EB4616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5CED6437-54D9-4D5A-8A3F-F3A5FA1B0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El principio fundamental del conteo se denomina </a:t>
            </a:r>
            <a:r>
              <a:rPr lang="es-ES" altLang="es-CR" b="1"/>
              <a:t>regla del producto </a:t>
            </a:r>
            <a:r>
              <a:rPr lang="es-ES" altLang="es-CR"/>
              <a:t>(o </a:t>
            </a:r>
            <a:r>
              <a:rPr lang="es-ES" altLang="es-CR" b="1"/>
              <a:t>regla de multiplicación</a:t>
            </a:r>
            <a:r>
              <a:rPr lang="es-ES" altLang="es-CR"/>
              <a:t>), se formula con el siguiente teorema:</a:t>
            </a:r>
          </a:p>
          <a:p>
            <a:pPr lvl="1" eaLnBrk="1" hangingPunct="1"/>
            <a:r>
              <a:rPr lang="es-ES" altLang="es-CR"/>
              <a:t>Si una operación se puede llevar a cabo en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 formas y si para cada una de estas se puede una segunda operación en 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 formas, entonces las dos operaciones se pueden ejecutar juntas de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*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 (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) formas.</a:t>
            </a:r>
          </a:p>
          <a:p>
            <a:pPr lvl="2" eaLnBrk="1" hangingPunct="1"/>
            <a:r>
              <a:rPr lang="es-ES" altLang="es-CR" sz="1800"/>
              <a:t>Ejemplo: Si tengo 5 camisas y 3 pantalones para combinar, entonces tengo 5*3 = 15 maneras de vestirme al combinar esas prendas.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>
            <a:extLst>
              <a:ext uri="{FF2B5EF4-FFF2-40B4-BE49-F238E27FC236}">
                <a16:creationId xmlns:a16="http://schemas.microsoft.com/office/drawing/2014/main" id="{5FAC9500-0F18-460B-AA9C-CD4793754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/>
              <a:t>Combinatoria</a:t>
            </a:r>
          </a:p>
        </p:txBody>
      </p:sp>
      <p:sp>
        <p:nvSpPr>
          <p:cNvPr id="7171" name="2 Marcador de contenido">
            <a:extLst>
              <a:ext uri="{FF2B5EF4-FFF2-40B4-BE49-F238E27FC236}">
                <a16:creationId xmlns:a16="http://schemas.microsoft.com/office/drawing/2014/main" id="{EB06A0EF-DA30-4F01-98E0-CA08EDA3EF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CR"/>
              <a:t>Es la ciencia que estudia las reglas de conteo.</a:t>
            </a:r>
          </a:p>
          <a:p>
            <a:r>
              <a:rPr lang="es-ES" altLang="es-CR"/>
              <a:t>Es la parte de las matemáticas discretas que estudia las diversas formas de realizar agrupaciones con los elementos de un conjunto, formándolas y calculando su número.</a:t>
            </a:r>
          </a:p>
          <a:p>
            <a:r>
              <a:rPr lang="es-ES" altLang="es-CR"/>
              <a:t>Existen distintas formas de realizar estas agrupaciones, según se repitan los elementos o no, según se puedan tomar todos los elementos de que disponemos o no y si influye o no el orden de colocación de los elementos.</a:t>
            </a:r>
          </a:p>
        </p:txBody>
      </p:sp>
      <p:sp>
        <p:nvSpPr>
          <p:cNvPr id="7172" name="3 Marcador de número de diapositiva">
            <a:extLst>
              <a:ext uri="{FF2B5EF4-FFF2-40B4-BE49-F238E27FC236}">
                <a16:creationId xmlns:a16="http://schemas.microsoft.com/office/drawing/2014/main" id="{5CD84367-5B2E-4B85-B516-86196F650B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1D02AB-92DB-41AA-B4E3-FA493C828738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s-ES" altLang="es-CR" sz="2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4 Marcador de número de diapositiva">
            <a:extLst>
              <a:ext uri="{FF2B5EF4-FFF2-40B4-BE49-F238E27FC236}">
                <a16:creationId xmlns:a16="http://schemas.microsoft.com/office/drawing/2014/main" id="{F773A22D-077C-49F9-9692-3833994904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BDDA8D-587E-4DF9-A30C-CD48C183DAA2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44035" name="Rectangle 4">
            <a:extLst>
              <a:ext uri="{FF2B5EF4-FFF2-40B4-BE49-F238E27FC236}">
                <a16:creationId xmlns:a16="http://schemas.microsoft.com/office/drawing/2014/main" id="{F319C640-DDAB-47FA-B844-9DA4067AD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44036" name="Rectangle 6">
            <a:extLst>
              <a:ext uri="{FF2B5EF4-FFF2-40B4-BE49-F238E27FC236}">
                <a16:creationId xmlns:a16="http://schemas.microsoft.com/office/drawing/2014/main" id="{6B2F736B-ABB9-4B8A-AE59-21D97F0C32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altLang="es-CR" sz="2000"/>
              <a:t>En la regla de la multiplicación es útil los diagramas de árbol.</a:t>
            </a:r>
          </a:p>
          <a:p>
            <a:pPr lvl="1" eaLnBrk="1" hangingPunct="1"/>
            <a:r>
              <a:rPr lang="es-ES" altLang="es-CR" sz="1800"/>
              <a:t>Se puede observar el diagrama de árbol del ejemplo anterior.</a:t>
            </a:r>
          </a:p>
          <a:p>
            <a:pPr lvl="1" eaLnBrk="1" hangingPunct="1"/>
            <a:r>
              <a:rPr lang="es-ES" altLang="es-CR" sz="1800"/>
              <a:t>Los diagramas en árbol son muy útiles para “fabricar” cualquier tipo de agrupación: variaciones, permutaciones o combinaciones.</a:t>
            </a:r>
          </a:p>
        </p:txBody>
      </p:sp>
      <p:graphicFrame>
        <p:nvGraphicFramePr>
          <p:cNvPr id="44037" name="Object 5">
            <a:extLst>
              <a:ext uri="{FF2B5EF4-FFF2-40B4-BE49-F238E27FC236}">
                <a16:creationId xmlns:a16="http://schemas.microsoft.com/office/drawing/2014/main" id="{506137C0-6C4B-43F3-A7B4-F58209AED81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634038" y="2057400"/>
          <a:ext cx="294163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Visio" r:id="rId4" imgW="5982614" imgH="8368589" progId="Visio.Drawing.11">
                  <p:embed/>
                </p:oleObj>
              </mc:Choice>
              <mc:Fallback>
                <p:oleObj name="Visio" r:id="rId4" imgW="5982614" imgH="8368589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8" y="2057400"/>
                        <a:ext cx="2941637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3 Marcador de número de diapositiva">
            <a:extLst>
              <a:ext uri="{FF2B5EF4-FFF2-40B4-BE49-F238E27FC236}">
                <a16:creationId xmlns:a16="http://schemas.microsoft.com/office/drawing/2014/main" id="{861E8D89-8DAB-4257-93DF-733879DB6E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CAA1D1-D194-45DE-AD3D-80163FE2ECFB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C8302FD-6254-43EF-8768-C593AD88F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05066A72-5C6D-4D6D-B0D9-0EFEC658E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La regla del producto</a:t>
            </a:r>
            <a:r>
              <a:rPr lang="es-ES" altLang="es-CR" b="1"/>
              <a:t> </a:t>
            </a:r>
            <a:r>
              <a:rPr lang="es-ES" altLang="es-CR"/>
              <a:t>se puede extender para cubrir cualquier número de operaciones.</a:t>
            </a:r>
          </a:p>
          <a:p>
            <a:pPr eaLnBrk="1" hangingPunct="1"/>
            <a:r>
              <a:rPr lang="es-ES" altLang="es-CR"/>
              <a:t>La </a:t>
            </a:r>
            <a:r>
              <a:rPr lang="es-ES" altLang="es-CR" b="1"/>
              <a:t>regla del producto generalizada</a:t>
            </a:r>
            <a:r>
              <a:rPr lang="es-ES" altLang="es-CR"/>
              <a:t> que cubre </a:t>
            </a:r>
            <a:r>
              <a:rPr lang="es-ES" altLang="es-CR" i="1"/>
              <a:t>k</a:t>
            </a:r>
            <a:r>
              <a:rPr lang="es-ES" altLang="es-CR"/>
              <a:t> operaciones se formula en el siguiente teorema:</a:t>
            </a:r>
          </a:p>
          <a:p>
            <a:pPr lvl="1" eaLnBrk="1" hangingPunct="1"/>
            <a:r>
              <a:rPr lang="es-ES" altLang="es-CR"/>
              <a:t>Si una operación se puede llevar a cabo en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 formas y si para cada una de estas se puede una segunda operación en 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 formas, y para cada una de las primeras dos se puede una tercera operación en </a:t>
            </a:r>
            <a:r>
              <a:rPr lang="es-ES" altLang="es-CR" i="1"/>
              <a:t>n</a:t>
            </a:r>
            <a:r>
              <a:rPr lang="es-ES" altLang="es-CR" baseline="-25000"/>
              <a:t>3</a:t>
            </a:r>
            <a:r>
              <a:rPr lang="es-ES" altLang="es-CR"/>
              <a:t> formas, y así sucesivamente, entonces la serie de </a:t>
            </a:r>
            <a:r>
              <a:rPr lang="es-ES" altLang="es-CR" i="1"/>
              <a:t>k</a:t>
            </a:r>
            <a:r>
              <a:rPr lang="es-ES" altLang="es-CR"/>
              <a:t> operaciones se pueden ejecutar juntas de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*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*…*</a:t>
            </a:r>
            <a:r>
              <a:rPr lang="es-ES" altLang="es-CR" i="1"/>
              <a:t>n</a:t>
            </a:r>
            <a:r>
              <a:rPr lang="es-ES" altLang="es-CR" i="1" baseline="-25000"/>
              <a:t>k</a:t>
            </a:r>
            <a:r>
              <a:rPr lang="es-ES" altLang="es-CR"/>
              <a:t> (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…</a:t>
            </a:r>
            <a:r>
              <a:rPr lang="es-ES" altLang="es-CR" i="1"/>
              <a:t>n</a:t>
            </a:r>
            <a:r>
              <a:rPr lang="es-ES" altLang="es-CR" i="1" baseline="-25000"/>
              <a:t>k</a:t>
            </a:r>
            <a:r>
              <a:rPr lang="es-ES" altLang="es-CR"/>
              <a:t>) formas.</a:t>
            </a:r>
          </a:p>
          <a:p>
            <a:pPr lvl="2" eaLnBrk="1" hangingPunct="1"/>
            <a:r>
              <a:rPr lang="es-ES" altLang="es-CR" sz="1800"/>
              <a:t>Ejemplo: Si tengo 5 camisas, 3 pantalones, 3 pares de medias y 2 pares de zapatos para combinar, entonces tengo 5*3*3*2 = 90 maneras de vestirme al combinar esas prendas.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3 Marcador de número de diapositiva">
            <a:extLst>
              <a:ext uri="{FF2B5EF4-FFF2-40B4-BE49-F238E27FC236}">
                <a16:creationId xmlns:a16="http://schemas.microsoft.com/office/drawing/2014/main" id="{2E9492B4-FF62-4F25-9712-2707D8E9D5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2B12DF-8FFF-4436-8560-49DB7E8CC9F4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82D6B607-0E4B-4A62-9F4E-527F69271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EADE1D4-C676-47B8-8306-020449D93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Otro principio fundamental del conteo se denomina </a:t>
            </a:r>
            <a:r>
              <a:rPr lang="es-ES" altLang="es-CR" b="1"/>
              <a:t>regla de la suma</a:t>
            </a:r>
            <a:r>
              <a:rPr lang="es-ES" altLang="es-CR"/>
              <a:t>, se formula con el siguiente teorema:</a:t>
            </a:r>
          </a:p>
          <a:p>
            <a:pPr lvl="1" eaLnBrk="1" hangingPunct="1"/>
            <a:r>
              <a:rPr lang="es-ES" altLang="es-CR"/>
              <a:t>Si una operación se puede realizar de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 formas, mientras que otra operación puede realizarse de 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 formas, y no es posible realizar ambas operaciones de manera simultánea, entonces para llevar a cabo cualquiera de ellas pueden utilizarse cualquiera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 i="1"/>
              <a:t>+n</a:t>
            </a:r>
            <a:r>
              <a:rPr lang="es-ES" altLang="es-CR" baseline="-25000"/>
              <a:t>2</a:t>
            </a:r>
            <a:r>
              <a:rPr lang="es-ES" altLang="es-CR"/>
              <a:t> formas posibles.</a:t>
            </a:r>
          </a:p>
          <a:p>
            <a:pPr lvl="2" eaLnBrk="1" hangingPunct="1"/>
            <a:r>
              <a:rPr lang="es-ES" altLang="es-CR" sz="1800"/>
              <a:t>Ejemplo: Si tengo 10 carros azules y 5 carros amarillos para escoger uno, entonces tengo 10+5 = 15 formas de elegir un carro.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3 Marcador de número de diapositiva">
            <a:extLst>
              <a:ext uri="{FF2B5EF4-FFF2-40B4-BE49-F238E27FC236}">
                <a16:creationId xmlns:a16="http://schemas.microsoft.com/office/drawing/2014/main" id="{FE931911-5F17-43D5-9EC3-C0A9596D3D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ECC657-579B-4259-9B61-17182273F4E9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2B557596-1D51-4CE5-8118-C994DB95E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24F87C34-415B-43F7-B402-B6F5E6D79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R"/>
              <a:t>La regla de la suma</a:t>
            </a:r>
            <a:r>
              <a:rPr lang="es-ES" altLang="es-CR" b="1"/>
              <a:t> </a:t>
            </a:r>
            <a:r>
              <a:rPr lang="es-ES" altLang="es-CR"/>
              <a:t>se puede extender para cubrir cualquier número de operaciones.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R"/>
              <a:t>La </a:t>
            </a:r>
            <a:r>
              <a:rPr lang="es-ES" altLang="es-CR" b="1"/>
              <a:t>regla de la suma generalizada</a:t>
            </a:r>
            <a:r>
              <a:rPr lang="es-ES" altLang="es-CR"/>
              <a:t> que cubre </a:t>
            </a:r>
            <a:r>
              <a:rPr lang="es-ES" altLang="es-CR" i="1"/>
              <a:t>k</a:t>
            </a:r>
            <a:r>
              <a:rPr lang="es-ES" altLang="es-CR"/>
              <a:t> operaciones se formula en el siguiente teorema: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Si una operación se puede realizar de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 formas, una segunda operación puede realizarse de 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 formas, una tercera operación puede realizarse de </a:t>
            </a:r>
            <a:r>
              <a:rPr lang="es-ES" altLang="es-CR" i="1"/>
              <a:t>n</a:t>
            </a:r>
            <a:r>
              <a:rPr lang="es-ES" altLang="es-CR" baseline="-25000"/>
              <a:t>3</a:t>
            </a:r>
            <a:r>
              <a:rPr lang="es-ES" altLang="es-CR"/>
              <a:t> formas, y así sucesivamente, y no es posible realizar las operaciones de manera simultánea, entonces para llevar a cabo cualquiera de las </a:t>
            </a:r>
            <a:r>
              <a:rPr lang="es-ES" altLang="es-CR" i="1"/>
              <a:t>k</a:t>
            </a:r>
            <a:r>
              <a:rPr lang="es-ES" altLang="es-CR"/>
              <a:t> operaciones pueden utilizarse cualquiera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 i="1"/>
              <a:t>+n</a:t>
            </a:r>
            <a:r>
              <a:rPr lang="es-ES" altLang="es-CR" baseline="-25000"/>
              <a:t>2</a:t>
            </a:r>
            <a:r>
              <a:rPr lang="es-ES" altLang="es-CR" i="1"/>
              <a:t>+…+n</a:t>
            </a:r>
            <a:r>
              <a:rPr lang="es-ES" altLang="es-CR" i="1" baseline="-25000"/>
              <a:t>k</a:t>
            </a:r>
            <a:r>
              <a:rPr lang="es-ES" altLang="es-CR"/>
              <a:t> formas posibles.</a:t>
            </a:r>
          </a:p>
          <a:p>
            <a:pPr lvl="2" eaLnBrk="1" hangingPunct="1">
              <a:lnSpc>
                <a:spcPct val="90000"/>
              </a:lnSpc>
            </a:pPr>
            <a:r>
              <a:rPr lang="es-ES" altLang="es-CR" sz="1800"/>
              <a:t>Ejemplo: Si tengo 10 carros azules, 5 carros amarillos y 20 carros rojos para escoger uno, entonces tengo 10+5+20 = 35 formas de elegir un carro.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451DF1A5-6537-424B-A519-888B45575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/>
              <a:t>Conteo de Puntos de la Muestra (cont.)</a:t>
            </a:r>
            <a:endParaRPr lang="es-CR" altLang="es-CR"/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3F97E5B7-E4B1-48E9-9741-A662C6E00D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CR" altLang="es-CR" b="1"/>
              <a:t>Principio del palomar (principio de distribución)</a:t>
            </a:r>
            <a:r>
              <a:rPr lang="es-CR" altLang="es-CR"/>
              <a:t> </a:t>
            </a:r>
          </a:p>
          <a:p>
            <a:pPr lvl="1"/>
            <a:r>
              <a:rPr lang="es-CR" altLang="es-CR"/>
              <a:t>Principio de Dirichlet o principio de las cajas. El primer enunciado del principio se cree que proviene de Dirichlet en 1834 con el nombre de </a:t>
            </a:r>
            <a:r>
              <a:rPr lang="es-CR" altLang="es-CR" i="1"/>
              <a:t>Schubfachprinzip</a:t>
            </a:r>
            <a:r>
              <a:rPr lang="es-CR" altLang="es-CR"/>
              <a:t> (“principio de los cajones”).</a:t>
            </a:r>
          </a:p>
          <a:p>
            <a:pPr lvl="1"/>
            <a:r>
              <a:rPr lang="es-CR" altLang="es-CR"/>
              <a:t>Establece que si </a:t>
            </a:r>
            <a:r>
              <a:rPr lang="es-CR" altLang="es-CR" i="1"/>
              <a:t>n</a:t>
            </a:r>
            <a:r>
              <a:rPr lang="es-CR" altLang="es-CR"/>
              <a:t> palomas se distribuyen en </a:t>
            </a:r>
            <a:r>
              <a:rPr lang="es-CR" altLang="es-CR" i="1"/>
              <a:t>m</a:t>
            </a:r>
            <a:r>
              <a:rPr lang="es-CR" altLang="es-CR"/>
              <a:t> palomares, y si </a:t>
            </a:r>
            <a:r>
              <a:rPr lang="es-CR" altLang="es-CR" i="1"/>
              <a:t>n</a:t>
            </a:r>
            <a:r>
              <a:rPr lang="es-CR" altLang="es-CR"/>
              <a:t> &gt; </a:t>
            </a:r>
            <a:r>
              <a:rPr lang="es-CR" altLang="es-CR" i="1"/>
              <a:t>m</a:t>
            </a:r>
            <a:r>
              <a:rPr lang="es-CR" altLang="es-CR"/>
              <a:t>, entonces al menos habrá un palomar con más de una paloma. </a:t>
            </a:r>
          </a:p>
          <a:p>
            <a:pPr lvl="1"/>
            <a:r>
              <a:rPr lang="es-CR" altLang="es-CR"/>
              <a:t>Otra forma de decirlo es que </a:t>
            </a:r>
            <a:r>
              <a:rPr lang="es-CR" altLang="es-CR" i="1"/>
              <a:t>m</a:t>
            </a:r>
            <a:r>
              <a:rPr lang="es-CR" altLang="es-CR"/>
              <a:t> huecos pueden albergar como mucho </a:t>
            </a:r>
            <a:r>
              <a:rPr lang="es-CR" altLang="es-CR" i="1"/>
              <a:t>m</a:t>
            </a:r>
            <a:r>
              <a:rPr lang="es-CR" altLang="es-CR"/>
              <a:t> objetos si cada uno de los objetos está en un hueco distinto, así que el hecho de añadir otro objeto fuerza a volver a utilizar alguno de los huecos. </a:t>
            </a:r>
          </a:p>
          <a:p>
            <a:pPr lvl="1"/>
            <a:r>
              <a:rPr lang="es-CR" altLang="es-CR"/>
              <a:t>Ejemplo: si se toman trece personas, al menos dos habrán nacido el mismo mes.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964DE6CB-C75E-41AD-B2DE-A48C9C730E9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88911C-9DFE-40EE-B2CD-BC0FBEB7CA75}" type="slidenum">
              <a:rPr kumimoji="0" lang="es-ES" altLang="es-CR" sz="2000" smtClean="0">
                <a:solidFill>
                  <a:schemeClr val="tx2"/>
                </a:solidFill>
              </a:rPr>
              <a:pPr/>
              <a:t>24</a:t>
            </a:fld>
            <a:endParaRPr kumimoji="0" lang="es-ES" altLang="es-CR" sz="2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F6B1E96D-0E62-4177-86DF-E954A7ABF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/>
              <a:t>Conteo de Puntos de la Muestra (cont.)</a:t>
            </a:r>
            <a:endParaRPr lang="es-CR" altLang="es-CR"/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2042FA3-B7F6-414C-B3E0-C18E1B295E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CR" altLang="es-CR" b="1"/>
              <a:t>Principio del palomar</a:t>
            </a:r>
            <a:r>
              <a:rPr lang="es-CR" altLang="es-CR"/>
              <a:t> </a:t>
            </a:r>
          </a:p>
          <a:p>
            <a:pPr lvl="1"/>
            <a:r>
              <a:rPr lang="es-CR" altLang="es-CR"/>
              <a:t>Sean </a:t>
            </a:r>
            <a:r>
              <a:rPr lang="es-CR" altLang="es-CR" i="1"/>
              <a:t>m</a:t>
            </a:r>
            <a:r>
              <a:rPr lang="es-CR" altLang="es-CR"/>
              <a:t>, </a:t>
            </a:r>
            <a:r>
              <a:rPr lang="es-CR" altLang="es-CR" i="1"/>
              <a:t>n</a:t>
            </a:r>
            <a:r>
              <a:rPr lang="es-CR" altLang="es-CR"/>
              <a:t> y </a:t>
            </a:r>
            <a:r>
              <a:rPr lang="es-CR" altLang="es-CR" i="1"/>
              <a:t>p</a:t>
            </a:r>
            <a:r>
              <a:rPr lang="es-CR" altLang="es-CR"/>
              <a:t> tres números naturales. </a:t>
            </a:r>
          </a:p>
          <a:p>
            <a:pPr lvl="1"/>
            <a:r>
              <a:rPr lang="es-CR" altLang="es-CR"/>
              <a:t>Si se desean colocar </a:t>
            </a:r>
            <a:r>
              <a:rPr lang="es-CR" altLang="es-CR" i="1"/>
              <a:t>np</a:t>
            </a:r>
            <a:r>
              <a:rPr lang="es-CR" altLang="es-CR"/>
              <a:t> + </a:t>
            </a:r>
            <a:r>
              <a:rPr lang="es-CR" altLang="es-CR" i="1"/>
              <a:t>m</a:t>
            </a:r>
            <a:r>
              <a:rPr lang="es-CR" altLang="es-CR"/>
              <a:t> palomas en </a:t>
            </a:r>
            <a:r>
              <a:rPr lang="es-CR" altLang="es-CR" i="1"/>
              <a:t>n</a:t>
            </a:r>
            <a:r>
              <a:rPr lang="es-CR" altLang="es-CR"/>
              <a:t> cajas, alguna caja debe contener al menos </a:t>
            </a:r>
            <a:r>
              <a:rPr lang="es-CR" altLang="es-CR" i="1"/>
              <a:t>p</a:t>
            </a:r>
            <a:r>
              <a:rPr lang="es-CR" altLang="es-CR"/>
              <a:t> + 1 palomas.</a:t>
            </a:r>
          </a:p>
          <a:p>
            <a:pPr lvl="1"/>
            <a:r>
              <a:rPr lang="es-CR" altLang="es-CR" u="sng"/>
              <a:t>Demostración.</a:t>
            </a:r>
            <a:r>
              <a:rPr lang="es-CR" altLang="es-CR"/>
              <a:t> Si cada caja contiene como mucho </a:t>
            </a:r>
            <a:r>
              <a:rPr lang="es-CR" altLang="es-CR" i="1"/>
              <a:t>p</a:t>
            </a:r>
            <a:r>
              <a:rPr lang="es-CR" altLang="es-CR"/>
              <a:t> objetos, el número total de objetos que podemos colocar es </a:t>
            </a:r>
            <a:r>
              <a:rPr lang="es-CR" altLang="es-CR" i="1"/>
              <a:t>np</a:t>
            </a:r>
            <a:r>
              <a:rPr lang="es-CR" altLang="es-CR"/>
              <a:t> &lt; </a:t>
            </a:r>
            <a:r>
              <a:rPr lang="es-CR" altLang="es-CR" i="1"/>
              <a:t>np</a:t>
            </a:r>
            <a:r>
              <a:rPr lang="es-CR" altLang="es-CR"/>
              <a:t> + 1 ≤ </a:t>
            </a:r>
            <a:r>
              <a:rPr lang="es-CR" altLang="es-CR" i="1"/>
              <a:t>np</a:t>
            </a:r>
            <a:r>
              <a:rPr lang="es-CR" altLang="es-CR"/>
              <a:t> + </a:t>
            </a:r>
            <a:r>
              <a:rPr lang="es-CR" altLang="es-CR" i="1"/>
              <a:t>m</a:t>
            </a:r>
            <a:r>
              <a:rPr lang="es-CR" altLang="es-CR"/>
              <a:t>.</a:t>
            </a:r>
          </a:p>
          <a:p>
            <a:pPr lvl="1"/>
            <a:r>
              <a:rPr lang="es-CR" altLang="es-CR"/>
              <a:t>En su versión más simple, este principio dice que no puede existir una aplicación inyectiva entre un conjunto de </a:t>
            </a:r>
            <a:r>
              <a:rPr lang="es-CR" altLang="es-CR" i="1"/>
              <a:t>m</a:t>
            </a:r>
            <a:r>
              <a:rPr lang="es-CR" altLang="es-CR"/>
              <a:t> elementos y otro de </a:t>
            </a:r>
            <a:r>
              <a:rPr lang="es-CR" altLang="es-CR" i="1"/>
              <a:t>n</a:t>
            </a:r>
            <a:r>
              <a:rPr lang="es-CR" altLang="es-CR"/>
              <a:t> elementos, si </a:t>
            </a:r>
            <a:r>
              <a:rPr lang="es-CR" altLang="es-CR" i="1"/>
              <a:t>m</a:t>
            </a:r>
            <a:r>
              <a:rPr lang="es-CR" altLang="es-CR"/>
              <a:t> &gt; </a:t>
            </a:r>
            <a:r>
              <a:rPr lang="es-CR" altLang="es-CR" i="1"/>
              <a:t>n</a:t>
            </a:r>
            <a:r>
              <a:rPr lang="es-CR" altLang="es-CR"/>
              <a:t>. </a:t>
            </a:r>
          </a:p>
          <a:p>
            <a:pPr lvl="1"/>
            <a:r>
              <a:rPr lang="es-CR" altLang="es-CR"/>
              <a:t>Equivalentemente, si se desean colocar </a:t>
            </a:r>
            <a:r>
              <a:rPr lang="es-CR" altLang="es-CR" i="1"/>
              <a:t>m</a:t>
            </a:r>
            <a:r>
              <a:rPr lang="es-CR" altLang="es-CR"/>
              <a:t> objetos en </a:t>
            </a:r>
            <a:r>
              <a:rPr lang="es-CR" altLang="es-CR" i="1"/>
              <a:t>n</a:t>
            </a:r>
            <a:r>
              <a:rPr lang="es-CR" altLang="es-CR"/>
              <a:t> cajas, con </a:t>
            </a:r>
            <a:r>
              <a:rPr lang="es-CR" altLang="es-CR" i="1"/>
              <a:t>m</a:t>
            </a:r>
            <a:r>
              <a:rPr lang="es-CR" altLang="es-CR"/>
              <a:t> &gt; </a:t>
            </a:r>
            <a:r>
              <a:rPr lang="es-CR" altLang="es-CR" i="1"/>
              <a:t>n</a:t>
            </a:r>
            <a:r>
              <a:rPr lang="es-CR" altLang="es-CR"/>
              <a:t>, al menos una caja debe contener al menos 2 objetos.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945B1A2C-6510-4A70-B97E-4775F90485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7D59D5-4617-40A4-A893-F46048D2150E}" type="slidenum">
              <a:rPr kumimoji="0" lang="es-ES" altLang="es-CR" sz="2000" smtClean="0">
                <a:solidFill>
                  <a:schemeClr val="tx2"/>
                </a:solidFill>
              </a:rPr>
              <a:pPr/>
              <a:t>25</a:t>
            </a:fld>
            <a:endParaRPr kumimoji="0" lang="es-ES" altLang="es-CR" sz="2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734CC1F5-44F3-4980-8CC2-E478B3DA6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/>
              <a:t>Conteo de Puntos de la Muestra (cont.)</a:t>
            </a:r>
            <a:endParaRPr lang="es-CR" alt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8477E-B58E-4F73-93CD-304EF761AE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514" t="-1185" r="-587" b="-3111"/>
            </a:stretch>
          </a:blipFill>
          <a:extLst/>
        </p:spPr>
        <p:txBody>
          <a:bodyPr/>
          <a:lstStyle/>
          <a:p>
            <a:r>
              <a:rPr lang="es-CR">
                <a:noFill/>
              </a:rPr>
              <a:t> 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4483E148-7825-421A-B1FA-29D6D0BD855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E9D7D6-43A2-48BE-AF82-342668629960}" type="slidenum">
              <a:rPr kumimoji="0" lang="es-ES" altLang="es-CR" sz="2000" smtClean="0">
                <a:solidFill>
                  <a:schemeClr val="tx2"/>
                </a:solidFill>
              </a:rPr>
              <a:pPr/>
              <a:t>26</a:t>
            </a:fld>
            <a:endParaRPr kumimoji="0" lang="es-ES" altLang="es-CR" sz="2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3 Marcador de número de diapositiva">
            <a:extLst>
              <a:ext uri="{FF2B5EF4-FFF2-40B4-BE49-F238E27FC236}">
                <a16:creationId xmlns:a16="http://schemas.microsoft.com/office/drawing/2014/main" id="{3F58547E-CDE6-4D1B-8B39-F6F5A4663C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C0789E-6C6D-4483-9E0E-5843DCE196D5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CCD13877-5643-47AC-8C86-7847E4859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5A4FE0CC-5527-4737-8294-9D25D635E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CR"/>
              <a:t>En ocasiones no es sencillo el contar el número de casos favorables o el número de casos posibles.</a:t>
            </a:r>
          </a:p>
          <a:p>
            <a:pPr eaLnBrk="1" hangingPunct="1"/>
            <a:r>
              <a:rPr lang="es-ES" altLang="es-CR"/>
              <a:t>Con frecuencia interesa un espacio muestral que contenga elementos de todas las posibles ordenaciones o arreglos de un grupo de objetos.</a:t>
            </a:r>
          </a:p>
          <a:p>
            <a:pPr eaLnBrk="1" hangingPunct="1"/>
            <a:r>
              <a:rPr lang="es-ES" altLang="es-CR"/>
              <a:t>Una </a:t>
            </a:r>
            <a:r>
              <a:rPr lang="es-ES" altLang="es-CR" b="1"/>
              <a:t>permutación</a:t>
            </a:r>
            <a:r>
              <a:rPr lang="es-ES" altLang="es-CR"/>
              <a:t> es un arreglo de todo o parte de un conjunto de objetos. Aquí se usa el principio fundamental de conteo regla del producto.</a:t>
            </a:r>
          </a:p>
          <a:p>
            <a:pPr lvl="1" eaLnBrk="1" hangingPunct="1"/>
            <a:r>
              <a:rPr lang="es-ES" altLang="es-CR"/>
              <a:t>Importa el orden de los elementos.</a:t>
            </a:r>
          </a:p>
          <a:p>
            <a:pPr lvl="1" eaLnBrk="1" hangingPunct="1"/>
            <a:r>
              <a:rPr lang="es-ES" altLang="es-CR"/>
              <a:t>No se permite la repetición de elementos.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3 Marcador de número de diapositiva">
            <a:extLst>
              <a:ext uri="{FF2B5EF4-FFF2-40B4-BE49-F238E27FC236}">
                <a16:creationId xmlns:a16="http://schemas.microsoft.com/office/drawing/2014/main" id="{F75D3355-8120-477B-B64E-F76865C8F2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B9DFF5-A0DC-4539-B239-FD692DEFC33A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7095703-FB63-4839-9514-A9C56BFE1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DC68C616-40E8-4109-AEDC-4E5C7F2E1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Cuando se utiliza en una parte de un conjunto de objetos se le suele llamar </a:t>
            </a:r>
            <a:r>
              <a:rPr lang="es-ES" altLang="es-CR" b="1"/>
              <a:t>variación</a:t>
            </a:r>
            <a:r>
              <a:rPr lang="es-ES" altLang="es-CR"/>
              <a:t>.</a:t>
            </a:r>
          </a:p>
          <a:p>
            <a:pPr eaLnBrk="1" hangingPunct="1"/>
            <a:r>
              <a:rPr lang="es-ES" altLang="es-CR"/>
              <a:t>Cuando se utiliza en todo el conjunto de objetos se le suele llamar </a:t>
            </a:r>
            <a:r>
              <a:rPr lang="es-ES" altLang="es-CR" b="1"/>
              <a:t>permutación</a:t>
            </a:r>
            <a:r>
              <a:rPr lang="es-ES" altLang="es-CR"/>
              <a:t>. El número de permutaciones de </a:t>
            </a:r>
            <a:r>
              <a:rPr lang="es-ES" altLang="es-CR" i="1"/>
              <a:t>n</a:t>
            </a:r>
            <a:r>
              <a:rPr lang="es-ES" altLang="es-CR"/>
              <a:t> objetos distintos es su factorial:</a:t>
            </a:r>
          </a:p>
        </p:txBody>
      </p:sp>
      <p:graphicFrame>
        <p:nvGraphicFramePr>
          <p:cNvPr id="57349" name="Object 4">
            <a:extLst>
              <a:ext uri="{FF2B5EF4-FFF2-40B4-BE49-F238E27FC236}">
                <a16:creationId xmlns:a16="http://schemas.microsoft.com/office/drawing/2014/main" id="{29D234EF-624B-46E8-B1DD-069B045691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79800" y="4071938"/>
          <a:ext cx="2663825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cuación" r:id="rId4" imgW="1269449" imgH="406224" progId="Equation.3">
                  <p:embed/>
                </p:oleObj>
              </mc:Choice>
              <mc:Fallback>
                <p:oleObj name="Ecuación" r:id="rId4" imgW="1269449" imgH="4062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4071938"/>
                        <a:ext cx="2663825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3 Marcador de número de diapositiva">
            <a:extLst>
              <a:ext uri="{FF2B5EF4-FFF2-40B4-BE49-F238E27FC236}">
                <a16:creationId xmlns:a16="http://schemas.microsoft.com/office/drawing/2014/main" id="{660BD20D-0FD3-4178-A478-3F5C382E18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F0AC92-94C2-47B4-9978-E2E8165E6B64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9D86DA98-AA05-4D79-9AB0-0E7DADE7E5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744B95A-2328-404C-9FFF-1C29B57BE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Ejemplos:</a:t>
            </a:r>
          </a:p>
          <a:p>
            <a:pPr lvl="1" eaLnBrk="1" hangingPunct="1"/>
            <a:r>
              <a:rPr lang="es-ES" altLang="es-CR"/>
              <a:t>Se tienen 5 estudiantes para la elección de un presidente, vicepresidente y secretario. Para elegir al presidente se tienen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 = 5 estudiantes, para elegir al vicepresidente se tienen 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 = 4 estudiantes y para elegir al secretario se tienen </a:t>
            </a:r>
            <a:r>
              <a:rPr lang="es-ES" altLang="es-CR" i="1"/>
              <a:t>n</a:t>
            </a:r>
            <a:r>
              <a:rPr lang="es-ES" altLang="es-CR" baseline="-25000"/>
              <a:t>3</a:t>
            </a:r>
            <a:r>
              <a:rPr lang="es-ES" altLang="es-CR"/>
              <a:t> = 3 estudiantes. Entonces, se tienen 5*4*3 = 60 formas para la elección.</a:t>
            </a:r>
          </a:p>
          <a:p>
            <a:pPr lvl="1" eaLnBrk="1" hangingPunct="1"/>
            <a:r>
              <a:rPr lang="es-ES" altLang="es-CR"/>
              <a:t>La cantidad de formas en que se pueden organizar las letras a, b, c y d es:</a:t>
            </a:r>
          </a:p>
        </p:txBody>
      </p:sp>
      <p:graphicFrame>
        <p:nvGraphicFramePr>
          <p:cNvPr id="59397" name="Object 6">
            <a:extLst>
              <a:ext uri="{FF2B5EF4-FFF2-40B4-BE49-F238E27FC236}">
                <a16:creationId xmlns:a16="http://schemas.microsoft.com/office/drawing/2014/main" id="{C5D0C6CA-8E84-4BE7-8746-F6B11372933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84563" y="4714875"/>
          <a:ext cx="25161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cuación" r:id="rId4" imgW="1193282" imgH="177723" progId="Equation.3">
                  <p:embed/>
                </p:oleObj>
              </mc:Choice>
              <mc:Fallback>
                <p:oleObj name="Ecuación" r:id="rId4" imgW="1193282" imgH="17772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4714875"/>
                        <a:ext cx="25161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>
            <a:extLst>
              <a:ext uri="{FF2B5EF4-FFF2-40B4-BE49-F238E27FC236}">
                <a16:creationId xmlns:a16="http://schemas.microsoft.com/office/drawing/2014/main" id="{CEE82A26-3940-41D5-890B-ACDAF84B5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/>
              <a:t>Combinatoria (cont.)</a:t>
            </a:r>
          </a:p>
        </p:txBody>
      </p:sp>
      <p:sp>
        <p:nvSpPr>
          <p:cNvPr id="9219" name="2 Marcador de contenido">
            <a:extLst>
              <a:ext uri="{FF2B5EF4-FFF2-40B4-BE49-F238E27FC236}">
                <a16:creationId xmlns:a16="http://schemas.microsoft.com/office/drawing/2014/main" id="{63700FCB-E2EC-47E1-8000-5F3198A554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CR"/>
              <a:t>En todo problema combinatorio hay conceptos claves que se debe distinguir: </a:t>
            </a:r>
          </a:p>
          <a:p>
            <a:pPr lvl="1"/>
            <a:r>
              <a:rPr lang="es-ES" altLang="es-CR" b="1"/>
              <a:t>Población.</a:t>
            </a:r>
            <a:r>
              <a:rPr lang="es-ES" altLang="es-CR"/>
              <a:t> Conjunto de elementos que se está estudiando. Se denomina con </a:t>
            </a:r>
            <a:r>
              <a:rPr lang="es-ES" altLang="es-CR" b="1" i="1"/>
              <a:t>n</a:t>
            </a:r>
            <a:r>
              <a:rPr lang="es-ES" altLang="es-CR"/>
              <a:t> al número de elementos de este conjunto.</a:t>
            </a:r>
          </a:p>
          <a:p>
            <a:pPr lvl="1"/>
            <a:r>
              <a:rPr lang="es-ES" altLang="es-CR" b="1"/>
              <a:t>Muestra.</a:t>
            </a:r>
            <a:r>
              <a:rPr lang="es-ES" altLang="es-CR"/>
              <a:t> Subconjunto de la población. Se denomina con </a:t>
            </a:r>
            <a:r>
              <a:rPr lang="es-ES" altLang="es-CR" b="1" i="1"/>
              <a:t>r</a:t>
            </a:r>
            <a:r>
              <a:rPr lang="es-ES" altLang="es-CR"/>
              <a:t> al número de elementos que componen la muestra.</a:t>
            </a:r>
          </a:p>
          <a:p>
            <a:r>
              <a:rPr lang="es-ES" altLang="es-CR"/>
              <a:t>Los diferentes tipos de muestra se determinan por:</a:t>
            </a:r>
          </a:p>
          <a:p>
            <a:pPr lvl="1"/>
            <a:r>
              <a:rPr lang="es-ES" altLang="es-CR" b="1"/>
              <a:t>Orden.</a:t>
            </a:r>
            <a:r>
              <a:rPr lang="es-ES" altLang="es-CR"/>
              <a:t> Es importante que los elementos de la muestra aparezcan ordenados o no.</a:t>
            </a:r>
          </a:p>
          <a:p>
            <a:pPr lvl="1"/>
            <a:r>
              <a:rPr lang="es-ES" altLang="es-CR" b="1"/>
              <a:t>Repetición.</a:t>
            </a:r>
            <a:r>
              <a:rPr lang="es-ES" altLang="es-CR"/>
              <a:t> La posibilidad de repetición o no de los elementos.</a:t>
            </a:r>
          </a:p>
          <a:p>
            <a:endParaRPr lang="es-ES" altLang="es-CR"/>
          </a:p>
          <a:p>
            <a:endParaRPr lang="es-ES" altLang="es-CR"/>
          </a:p>
        </p:txBody>
      </p:sp>
      <p:sp>
        <p:nvSpPr>
          <p:cNvPr id="9220" name="3 Marcador de número de diapositiva">
            <a:extLst>
              <a:ext uri="{FF2B5EF4-FFF2-40B4-BE49-F238E27FC236}">
                <a16:creationId xmlns:a16="http://schemas.microsoft.com/office/drawing/2014/main" id="{695E7091-290C-440B-B5FA-43D63DFB6C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51B182-A283-4B51-8974-03EB353725E0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s-ES" altLang="es-CR" sz="2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3 Marcador de número de diapositiva">
            <a:extLst>
              <a:ext uri="{FF2B5EF4-FFF2-40B4-BE49-F238E27FC236}">
                <a16:creationId xmlns:a16="http://schemas.microsoft.com/office/drawing/2014/main" id="{5793EBEF-B72E-40F0-9328-B19787D90E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662182-BA44-4A9D-858E-37BBF928BEF6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5B41C03F-2B0C-4AB8-8AC1-A41C8DFE0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104702C3-5147-4A9C-BEAD-90E1A078E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El número de variaciones sin repetición de </a:t>
            </a:r>
            <a:r>
              <a:rPr lang="es-ES" altLang="es-CR" i="1"/>
              <a:t>n</a:t>
            </a:r>
            <a:r>
              <a:rPr lang="es-ES" altLang="es-CR"/>
              <a:t> objetos distintos tomados de tamaño </a:t>
            </a:r>
            <a:r>
              <a:rPr lang="es-ES" altLang="es-CR" i="1"/>
              <a:t>r</a:t>
            </a:r>
            <a:r>
              <a:rPr lang="es-ES" altLang="es-CR"/>
              <a:t> es:</a:t>
            </a:r>
          </a:p>
          <a:p>
            <a:pPr eaLnBrk="1" hangingPunct="1"/>
            <a:endParaRPr lang="es-ES" altLang="es-CR"/>
          </a:p>
          <a:p>
            <a:pPr eaLnBrk="1" hangingPunct="1"/>
            <a:endParaRPr lang="es-ES" altLang="es-CR"/>
          </a:p>
          <a:p>
            <a:pPr lvl="1" eaLnBrk="1" hangingPunct="1"/>
            <a:r>
              <a:rPr lang="es-ES" altLang="es-CR"/>
              <a:t>Ejemplo: La cantidad de formas en que se pueden organizar tres conferencias en 5 fechas posibles es</a:t>
            </a:r>
          </a:p>
        </p:txBody>
      </p:sp>
      <p:graphicFrame>
        <p:nvGraphicFramePr>
          <p:cNvPr id="61445" name="Object 4">
            <a:extLst>
              <a:ext uri="{FF2B5EF4-FFF2-40B4-BE49-F238E27FC236}">
                <a16:creationId xmlns:a16="http://schemas.microsoft.com/office/drawing/2014/main" id="{F8A67BB1-1358-4AC0-8ACC-801CB0D7516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381125" y="2857500"/>
          <a:ext cx="72628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cuación" r:id="rId4" imgW="3949700" imgH="419100" progId="Equation.3">
                  <p:embed/>
                </p:oleObj>
              </mc:Choice>
              <mc:Fallback>
                <p:oleObj name="Ecuación" r:id="rId4" imgW="39497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857500"/>
                        <a:ext cx="7262813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5">
            <a:extLst>
              <a:ext uri="{FF2B5EF4-FFF2-40B4-BE49-F238E27FC236}">
                <a16:creationId xmlns:a16="http://schemas.microsoft.com/office/drawing/2014/main" id="{37E003C9-8DF7-47E7-BF78-5AD0D5BAD0D5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59013" y="4429125"/>
          <a:ext cx="50990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cuación" r:id="rId6" imgW="2781300" imgH="419100" progId="Equation.3">
                  <p:embed/>
                </p:oleObj>
              </mc:Choice>
              <mc:Fallback>
                <p:oleObj name="Ecuación" r:id="rId6" imgW="27813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4429125"/>
                        <a:ext cx="50990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3 Marcador de número de diapositiva">
            <a:extLst>
              <a:ext uri="{FF2B5EF4-FFF2-40B4-BE49-F238E27FC236}">
                <a16:creationId xmlns:a16="http://schemas.microsoft.com/office/drawing/2014/main" id="{75BCE889-8DA5-4EAE-9569-7DCF9C44D0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F167FC-8FD9-4BAB-A945-CA2DAF5F1EB4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623A18B2-2370-4F8C-B538-D720F2297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2CCEBA6B-CA9C-4D8C-979E-0D1AFFBF2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/>
              <a:t>El número de permutaciones sin repetición de </a:t>
            </a:r>
            <a:r>
              <a:rPr lang="es-ES" i="1" dirty="0"/>
              <a:t>n</a:t>
            </a:r>
            <a:r>
              <a:rPr lang="es-ES" dirty="0"/>
              <a:t> objetos distintos es:</a:t>
            </a:r>
          </a:p>
          <a:p>
            <a:pPr eaLnBrk="1" hangingPunct="1">
              <a:defRPr/>
            </a:pPr>
            <a:endParaRPr lang="es-ES" dirty="0"/>
          </a:p>
          <a:p>
            <a:pPr eaLnBrk="1" hangingPunct="1">
              <a:defRPr/>
            </a:pPr>
            <a:endParaRPr lang="es-ES" dirty="0"/>
          </a:p>
          <a:p>
            <a:pPr lvl="1">
              <a:defRPr/>
            </a:pPr>
            <a:r>
              <a:rPr lang="es-ES" dirty="0"/>
              <a:t>Ejemplo: </a:t>
            </a:r>
            <a:r>
              <a:rPr lang="es-ES" dirty="0">
                <a:ea typeface="+mn-ea"/>
                <a:cs typeface="+mn-cs"/>
              </a:rPr>
              <a:t>¿Cuántas palabras pueden formarse permutando (cambiando) las letras de la palabra CARLOS?</a:t>
            </a:r>
            <a:endParaRPr lang="es-ES" dirty="0"/>
          </a:p>
        </p:txBody>
      </p:sp>
      <p:graphicFrame>
        <p:nvGraphicFramePr>
          <p:cNvPr id="63493" name="Object 4">
            <a:extLst>
              <a:ext uri="{FF2B5EF4-FFF2-40B4-BE49-F238E27FC236}">
                <a16:creationId xmlns:a16="http://schemas.microsoft.com/office/drawing/2014/main" id="{75846BCC-02FD-4E8F-B75B-5BFDDC24BDFF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28750" y="3001963"/>
          <a:ext cx="65976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cuación" r:id="rId4" imgW="3721100" imgH="241300" progId="Equation.3">
                  <p:embed/>
                </p:oleObj>
              </mc:Choice>
              <mc:Fallback>
                <p:oleObj name="Ecuación" r:id="rId4" imgW="37211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3001963"/>
                        <a:ext cx="659765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5">
            <a:extLst>
              <a:ext uri="{FF2B5EF4-FFF2-40B4-BE49-F238E27FC236}">
                <a16:creationId xmlns:a16="http://schemas.microsoft.com/office/drawing/2014/main" id="{77FCDB8E-D455-49C3-ACD8-76EC0723630C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55813" y="4543425"/>
          <a:ext cx="5873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cuación" r:id="rId6" imgW="3098800" imgH="241300" progId="Equation.3">
                  <p:embed/>
                </p:oleObj>
              </mc:Choice>
              <mc:Fallback>
                <p:oleObj name="Ecuación" r:id="rId6" imgW="30988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4543425"/>
                        <a:ext cx="58737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3 Marcador de número de diapositiva">
            <a:extLst>
              <a:ext uri="{FF2B5EF4-FFF2-40B4-BE49-F238E27FC236}">
                <a16:creationId xmlns:a16="http://schemas.microsoft.com/office/drawing/2014/main" id="{AE526B74-480E-4E8F-A4E1-D7C3675E38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274C2E-2486-447A-B813-7BD21B7F044F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002A0504-EC59-4BD0-A23F-3C5E71726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C3466E8E-A6CD-49D1-AA54-0288AB213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Las permutaciones que ocurren al arreglar objetos en un círculo se llaman </a:t>
            </a:r>
            <a:r>
              <a:rPr lang="es-ES" altLang="es-CR" b="1"/>
              <a:t>permutaciones circulares</a:t>
            </a:r>
            <a:r>
              <a:rPr lang="es-ES" altLang="es-CR"/>
              <a:t>.</a:t>
            </a:r>
          </a:p>
          <a:p>
            <a:pPr eaLnBrk="1" hangingPunct="1"/>
            <a:r>
              <a:rPr lang="es-ES" altLang="es-CR"/>
              <a:t>Dos permutaciones circulares se consideran diferentes si los objetos correspondientes en los dos arreglos están precedidos o seguidos por un objeto diferente conforme  se recorra en dirección a las manecillas del reloj.</a:t>
            </a:r>
          </a:p>
          <a:p>
            <a:pPr eaLnBrk="1" hangingPunct="1"/>
            <a:r>
              <a:rPr lang="es-ES" altLang="es-CR"/>
              <a:t>Al considerar a un elemento en una posición fija y arreglar a los otros elementos se obtienen las permutaciones circulares.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3 Marcador de número de diapositiva">
            <a:extLst>
              <a:ext uri="{FF2B5EF4-FFF2-40B4-BE49-F238E27FC236}">
                <a16:creationId xmlns:a16="http://schemas.microsoft.com/office/drawing/2014/main" id="{BCB3EE71-A4C0-4817-B9DC-7D27DB424F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37138F-B736-4C89-A6DF-7AADE21D5220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B76CAFA7-BA2A-4983-B1FE-56C90D65BC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67FBE8EA-5BC2-45B2-8764-C56241CBF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El número de permutaciones de </a:t>
            </a:r>
            <a:r>
              <a:rPr lang="es-ES" altLang="es-CR" i="1"/>
              <a:t>n</a:t>
            </a:r>
            <a:r>
              <a:rPr lang="es-ES" altLang="es-CR"/>
              <a:t> objetos distintos arreglados en un círculo es:</a:t>
            </a:r>
          </a:p>
          <a:p>
            <a:pPr eaLnBrk="1" hangingPunct="1"/>
            <a:endParaRPr lang="es-ES" altLang="es-CR"/>
          </a:p>
          <a:p>
            <a:pPr eaLnBrk="1" hangingPunct="1"/>
            <a:endParaRPr lang="es-ES" altLang="es-CR"/>
          </a:p>
          <a:p>
            <a:pPr lvl="1" eaLnBrk="1" hangingPunct="1"/>
            <a:r>
              <a:rPr lang="es-ES" altLang="es-CR"/>
              <a:t>Ejemplo: La cantidad de formas que se pueden sentar cuatro personas que juegan cartas en una mesa circular es</a:t>
            </a:r>
          </a:p>
        </p:txBody>
      </p:sp>
      <p:graphicFrame>
        <p:nvGraphicFramePr>
          <p:cNvPr id="67589" name="Object 4">
            <a:extLst>
              <a:ext uri="{FF2B5EF4-FFF2-40B4-BE49-F238E27FC236}">
                <a16:creationId xmlns:a16="http://schemas.microsoft.com/office/drawing/2014/main" id="{46C3D082-932C-48E4-AFA4-123DC2DB577B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25613" y="2967038"/>
          <a:ext cx="64182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Ecuación" r:id="rId4" imgW="3175000" imgH="228600" progId="Equation.3">
                  <p:embed/>
                </p:oleObj>
              </mc:Choice>
              <mc:Fallback>
                <p:oleObj name="Ecuación" r:id="rId4" imgW="3175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967038"/>
                        <a:ext cx="64182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5">
            <a:extLst>
              <a:ext uri="{FF2B5EF4-FFF2-40B4-BE49-F238E27FC236}">
                <a16:creationId xmlns:a16="http://schemas.microsoft.com/office/drawing/2014/main" id="{EABBBDC1-7661-4E62-AB4B-195A3D1BC25B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14688" y="4549775"/>
          <a:ext cx="37290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2" name="Ecuación" r:id="rId6" imgW="1892300" imgH="228600" progId="Equation.3">
                  <p:embed/>
                </p:oleObj>
              </mc:Choice>
              <mc:Fallback>
                <p:oleObj name="Ecuación" r:id="rId6" imgW="1892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4549775"/>
                        <a:ext cx="372903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3 Marcador de número de diapositiva">
            <a:extLst>
              <a:ext uri="{FF2B5EF4-FFF2-40B4-BE49-F238E27FC236}">
                <a16:creationId xmlns:a16="http://schemas.microsoft.com/office/drawing/2014/main" id="{CB9A64AC-E72B-4473-B1E2-0DFF3DC848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22EB9E-911B-41BC-83EC-821EB1BC534A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F8CEB9E3-256E-43F7-8CA3-289F75756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146A6F8D-544F-4F5D-8508-609D3FAAD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/>
              <a:t>Se ha considerado hasta aquí permutaciones de objetos distintos, es decir, todos los objetos son completamente diferentes o distinguibles unos de otros (sin repetición).</a:t>
            </a:r>
          </a:p>
          <a:p>
            <a:pPr eaLnBrk="1" hangingPunct="1">
              <a:defRPr/>
            </a:pPr>
            <a:r>
              <a:rPr lang="es-ES" dirty="0"/>
              <a:t>El número de variaciones en una parte de un conjunto de objetos donde se permite repetir se llama </a:t>
            </a:r>
            <a:r>
              <a:rPr lang="es-ES" b="1" dirty="0"/>
              <a:t>variación con repetición</a:t>
            </a:r>
            <a:r>
              <a:rPr lang="es-ES" dirty="0"/>
              <a:t>, el orden importa.</a:t>
            </a:r>
          </a:p>
          <a:p>
            <a:pPr eaLnBrk="1" hangingPunct="1">
              <a:defRPr/>
            </a:pPr>
            <a:endParaRPr lang="es-ES" dirty="0"/>
          </a:p>
          <a:p>
            <a:pPr lvl="1">
              <a:defRPr/>
            </a:pPr>
            <a:r>
              <a:rPr lang="es-ES" dirty="0"/>
              <a:t>Ejemplo: ¿C</a:t>
            </a:r>
            <a:r>
              <a:rPr lang="es-ES" dirty="0">
                <a:ea typeface="+mn-ea"/>
                <a:cs typeface="+mn-cs"/>
              </a:rPr>
              <a:t>uántas palabras de 4 letras pueden formarse con las letras C A R L O S pero permitiéndose que éstas se repitan?</a:t>
            </a:r>
            <a:endParaRPr lang="es-ES" dirty="0"/>
          </a:p>
          <a:p>
            <a:pPr eaLnBrk="1" hangingPunct="1">
              <a:defRPr/>
            </a:pPr>
            <a:endParaRPr lang="es-ES" dirty="0"/>
          </a:p>
        </p:txBody>
      </p:sp>
      <p:graphicFrame>
        <p:nvGraphicFramePr>
          <p:cNvPr id="69637" name="Object 4">
            <a:extLst>
              <a:ext uri="{FF2B5EF4-FFF2-40B4-BE49-F238E27FC236}">
                <a16:creationId xmlns:a16="http://schemas.microsoft.com/office/drawing/2014/main" id="{B946CB7E-B51B-44E7-8593-02F31067B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48088" y="4357688"/>
          <a:ext cx="22415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cuación" r:id="rId4" imgW="1218671" imgH="253890" progId="Equation.3">
                  <p:embed/>
                </p:oleObj>
              </mc:Choice>
              <mc:Fallback>
                <p:oleObj name="Ecuación" r:id="rId4" imgW="1218671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8" y="4357688"/>
                        <a:ext cx="22415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5">
            <a:extLst>
              <a:ext uri="{FF2B5EF4-FFF2-40B4-BE49-F238E27FC236}">
                <a16:creationId xmlns:a16="http://schemas.microsoft.com/office/drawing/2014/main" id="{DDABEA48-F939-41D9-8FD0-D43238840D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5563" y="5572125"/>
          <a:ext cx="20081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cuación" r:id="rId6" imgW="1091726" imgH="253890" progId="Equation.3">
                  <p:embed/>
                </p:oleObj>
              </mc:Choice>
              <mc:Fallback>
                <p:oleObj name="Ecuación" r:id="rId6" imgW="1091726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5572125"/>
                        <a:ext cx="200818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3 Marcador de número de diapositiva">
            <a:extLst>
              <a:ext uri="{FF2B5EF4-FFF2-40B4-BE49-F238E27FC236}">
                <a16:creationId xmlns:a16="http://schemas.microsoft.com/office/drawing/2014/main" id="{CB2F9A4C-AC42-4027-9987-1E49F13A0E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F80F88-0092-4480-B6E5-A852F4FA592E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8084D623-927A-4CA4-B3A7-A910456D2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601DB575-A6E5-40E2-86BA-1F395A9BD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El número de permutaciones (con repetición) distintas de </a:t>
            </a:r>
            <a:r>
              <a:rPr lang="es-ES" altLang="es-CR" i="1"/>
              <a:t>n</a:t>
            </a:r>
            <a:r>
              <a:rPr lang="es-ES" altLang="es-CR"/>
              <a:t> objetos de los que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 son de una clase, 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 son de una segunda clase, …, y </a:t>
            </a:r>
            <a:r>
              <a:rPr lang="es-ES" altLang="es-CR" i="1"/>
              <a:t>n</a:t>
            </a:r>
            <a:r>
              <a:rPr lang="es-ES" altLang="es-CR" i="1" baseline="-25000"/>
              <a:t>k</a:t>
            </a:r>
            <a:r>
              <a:rPr lang="es-ES" altLang="es-CR"/>
              <a:t> son de una </a:t>
            </a:r>
            <a:r>
              <a:rPr lang="es-ES" altLang="es-CR" i="1"/>
              <a:t>k</a:t>
            </a:r>
            <a:r>
              <a:rPr lang="es-ES" altLang="es-CR"/>
              <a:t>-ésima clase, el orden importa, es:</a:t>
            </a:r>
          </a:p>
          <a:p>
            <a:pPr eaLnBrk="1" hangingPunct="1"/>
            <a:endParaRPr lang="es-ES" altLang="es-CR"/>
          </a:p>
          <a:p>
            <a:pPr eaLnBrk="1" hangingPunct="1"/>
            <a:endParaRPr lang="es-ES" altLang="es-CR"/>
          </a:p>
          <a:p>
            <a:pPr eaLnBrk="1" hangingPunct="1"/>
            <a:r>
              <a:rPr lang="es-ES" altLang="es-CR"/>
              <a:t>Donde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+ 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+…+</a:t>
            </a:r>
            <a:r>
              <a:rPr lang="es-ES" altLang="es-CR" i="1"/>
              <a:t>n</a:t>
            </a:r>
            <a:r>
              <a:rPr lang="es-ES" altLang="es-CR" i="1" baseline="-25000"/>
              <a:t>k</a:t>
            </a:r>
            <a:r>
              <a:rPr lang="es-ES" altLang="es-CR"/>
              <a:t> = </a:t>
            </a:r>
            <a:r>
              <a:rPr lang="es-ES" altLang="es-CR" i="1"/>
              <a:t>n</a:t>
            </a:r>
            <a:endParaRPr lang="es-ES" altLang="es-CR"/>
          </a:p>
          <a:p>
            <a:pPr lvl="1" eaLnBrk="1" hangingPunct="1"/>
            <a:r>
              <a:rPr lang="es-ES" altLang="es-CR"/>
              <a:t>Ejemplo: La cantidad de formas de arreglar 3 focos rojos, 4 amarrillos y 2 azules en una serie de luces navideña con 9 portalámparas es</a:t>
            </a:r>
          </a:p>
        </p:txBody>
      </p:sp>
      <p:graphicFrame>
        <p:nvGraphicFramePr>
          <p:cNvPr id="71685" name="Object 4">
            <a:extLst>
              <a:ext uri="{FF2B5EF4-FFF2-40B4-BE49-F238E27FC236}">
                <a16:creationId xmlns:a16="http://schemas.microsoft.com/office/drawing/2014/main" id="{8340182D-EF3F-4853-871E-478CEADC2B2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86125" y="3214688"/>
          <a:ext cx="28527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7" name="Ecuación" r:id="rId4" imgW="1435100" imgH="431800" progId="Equation.3">
                  <p:embed/>
                </p:oleObj>
              </mc:Choice>
              <mc:Fallback>
                <p:oleObj name="Ecuación" r:id="rId4" imgW="14351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214688"/>
                        <a:ext cx="285273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5">
            <a:extLst>
              <a:ext uri="{FF2B5EF4-FFF2-40B4-BE49-F238E27FC236}">
                <a16:creationId xmlns:a16="http://schemas.microsoft.com/office/drawing/2014/main" id="{95D75E8C-7DC3-4EB5-A531-C8C67A8C299F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68688" y="5553075"/>
          <a:ext cx="25320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8" name="Ecuación" r:id="rId6" imgW="1358310" imgH="393529" progId="Equation.3">
                  <p:embed/>
                </p:oleObj>
              </mc:Choice>
              <mc:Fallback>
                <p:oleObj name="Ecuación" r:id="rId6" imgW="1358310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5553075"/>
                        <a:ext cx="2532062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3 Marcador de número de diapositiva">
            <a:extLst>
              <a:ext uri="{FF2B5EF4-FFF2-40B4-BE49-F238E27FC236}">
                <a16:creationId xmlns:a16="http://schemas.microsoft.com/office/drawing/2014/main" id="{2E177CBF-C393-4012-AAF6-96C9041F79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A60ABB-89BC-43A3-A464-69981D744DE9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9994A634-F8D1-4BFE-BF83-5840DFCAB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7A781C3F-ED05-4968-B05E-1435E48A1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 frecuencia interesa el número de formas de dividir un conjunto de </a:t>
            </a:r>
            <a:r>
              <a:rPr lang="es-ES" altLang="es-CR" i="1"/>
              <a:t>n</a:t>
            </a:r>
            <a:r>
              <a:rPr lang="es-ES" altLang="es-CR"/>
              <a:t> objetos en </a:t>
            </a:r>
            <a:r>
              <a:rPr lang="es-ES" altLang="es-CR" i="1"/>
              <a:t>r</a:t>
            </a:r>
            <a:r>
              <a:rPr lang="es-ES" altLang="es-CR"/>
              <a:t> subconjuntos denominados </a:t>
            </a:r>
            <a:r>
              <a:rPr lang="es-ES" altLang="es-CR" b="1"/>
              <a:t>celdas</a:t>
            </a:r>
            <a:r>
              <a:rPr lang="es-ES" altLang="es-CR"/>
              <a:t>.</a:t>
            </a:r>
          </a:p>
          <a:p>
            <a:pPr eaLnBrk="1" hangingPunct="1"/>
            <a:r>
              <a:rPr lang="es-ES" altLang="es-CR"/>
              <a:t>Se consigue una partición si la intersección de todo par posible de los </a:t>
            </a:r>
            <a:r>
              <a:rPr lang="es-ES" altLang="es-CR" i="1"/>
              <a:t>r</a:t>
            </a:r>
            <a:r>
              <a:rPr lang="es-ES" altLang="es-CR"/>
              <a:t> subconjuntos es el conjunto vacío, y si la unión de todos los subconjuntos da el conjunto original.</a:t>
            </a:r>
          </a:p>
          <a:p>
            <a:pPr eaLnBrk="1" hangingPunct="1"/>
            <a:r>
              <a:rPr lang="es-ES" altLang="es-CR"/>
              <a:t>Además, el orden de los elementos dentro de una celda no tiene importancia.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3 Marcador de número de diapositiva">
            <a:extLst>
              <a:ext uri="{FF2B5EF4-FFF2-40B4-BE49-F238E27FC236}">
                <a16:creationId xmlns:a16="http://schemas.microsoft.com/office/drawing/2014/main" id="{275A0F9B-90B0-4901-8FF8-230C2E0636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026ED5-D314-42AC-84EB-1F3C70E3D3DA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5AA05B86-8E25-4966-BDDF-997532928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0430789B-4262-44F7-8D89-D7BEABF21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El número de formas de partir un conjunto de </a:t>
            </a:r>
            <a:r>
              <a:rPr lang="es-ES" altLang="es-CR" i="1"/>
              <a:t>n</a:t>
            </a:r>
            <a:r>
              <a:rPr lang="es-ES" altLang="es-CR"/>
              <a:t> objetos en </a:t>
            </a:r>
            <a:r>
              <a:rPr lang="es-ES" altLang="es-CR" i="1"/>
              <a:t>r</a:t>
            </a:r>
            <a:r>
              <a:rPr lang="es-ES" altLang="es-CR"/>
              <a:t> celdas con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 elementos en la primera celda, 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 elementos en la segunda celda, y así sucesivamente, es:</a:t>
            </a:r>
          </a:p>
          <a:p>
            <a:pPr eaLnBrk="1" hangingPunct="1"/>
            <a:endParaRPr lang="es-ES" altLang="es-CR"/>
          </a:p>
          <a:p>
            <a:pPr eaLnBrk="1" hangingPunct="1"/>
            <a:endParaRPr lang="es-ES" altLang="es-CR"/>
          </a:p>
          <a:p>
            <a:pPr eaLnBrk="1" hangingPunct="1"/>
            <a:r>
              <a:rPr lang="es-ES" altLang="es-CR"/>
              <a:t>Donde </a:t>
            </a:r>
            <a:r>
              <a:rPr lang="es-ES" altLang="es-CR" i="1"/>
              <a:t>n</a:t>
            </a:r>
            <a:r>
              <a:rPr lang="es-ES" altLang="es-CR" baseline="-25000"/>
              <a:t>1</a:t>
            </a:r>
            <a:r>
              <a:rPr lang="es-ES" altLang="es-CR"/>
              <a:t>+ </a:t>
            </a:r>
            <a:r>
              <a:rPr lang="es-ES" altLang="es-CR" i="1"/>
              <a:t>n</a:t>
            </a:r>
            <a:r>
              <a:rPr lang="es-ES" altLang="es-CR" baseline="-25000"/>
              <a:t>2</a:t>
            </a:r>
            <a:r>
              <a:rPr lang="es-ES" altLang="es-CR"/>
              <a:t>+…+</a:t>
            </a:r>
            <a:r>
              <a:rPr lang="es-ES" altLang="es-CR" i="1"/>
              <a:t>n</a:t>
            </a:r>
            <a:r>
              <a:rPr lang="es-ES" altLang="es-CR" i="1" baseline="-25000"/>
              <a:t>r</a:t>
            </a:r>
            <a:r>
              <a:rPr lang="es-ES" altLang="es-CR"/>
              <a:t> = </a:t>
            </a:r>
            <a:r>
              <a:rPr lang="es-ES" altLang="es-CR" i="1"/>
              <a:t>n</a:t>
            </a:r>
            <a:r>
              <a:rPr lang="es-ES" altLang="es-CR"/>
              <a:t>.</a:t>
            </a:r>
            <a:endParaRPr lang="es-ES" altLang="es-CR" i="1"/>
          </a:p>
          <a:p>
            <a:pPr lvl="1" eaLnBrk="1" hangingPunct="1"/>
            <a:r>
              <a:rPr lang="es-ES" altLang="es-CR"/>
              <a:t>Ejemplo: La cantidad de formas en que se puede asignar siete personas a una habitación de hotel triple y a dos dobles es</a:t>
            </a:r>
          </a:p>
        </p:txBody>
      </p:sp>
      <p:graphicFrame>
        <p:nvGraphicFramePr>
          <p:cNvPr id="75781" name="Object 4">
            <a:extLst>
              <a:ext uri="{FF2B5EF4-FFF2-40B4-BE49-F238E27FC236}">
                <a16:creationId xmlns:a16="http://schemas.microsoft.com/office/drawing/2014/main" id="{523C48C5-3669-4E7C-8B92-D2325B634B52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03575" y="3213100"/>
          <a:ext cx="33909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3" name="Ecuación" r:id="rId4" imgW="1625600" imgH="482600" progId="Equation.3">
                  <p:embed/>
                </p:oleObj>
              </mc:Choice>
              <mc:Fallback>
                <p:oleObj name="Ecuación" r:id="rId4" imgW="16256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213100"/>
                        <a:ext cx="33909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5">
            <a:extLst>
              <a:ext uri="{FF2B5EF4-FFF2-40B4-BE49-F238E27FC236}">
                <a16:creationId xmlns:a16="http://schemas.microsoft.com/office/drawing/2014/main" id="{7E066BF6-0359-42E3-8E91-459A9F73F04A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86150" y="5229225"/>
          <a:ext cx="28146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4" name="Ecuación" r:id="rId6" imgW="1333500" imgH="457200" progId="Equation.3">
                  <p:embed/>
                </p:oleObj>
              </mc:Choice>
              <mc:Fallback>
                <p:oleObj name="Ecuación" r:id="rId6" imgW="13335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5229225"/>
                        <a:ext cx="2814638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3 Marcador de número de diapositiva">
            <a:extLst>
              <a:ext uri="{FF2B5EF4-FFF2-40B4-BE49-F238E27FC236}">
                <a16:creationId xmlns:a16="http://schemas.microsoft.com/office/drawing/2014/main" id="{429AA23B-A294-415E-9D7B-5069218C14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289AC6-073C-4766-BC62-488342BAF355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05A72580-93C3-4913-BE68-2789A6168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F25F202E-BF63-41D8-ACFD-373409888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En muchos problemas interesa el número de formas de seleccionar </a:t>
            </a:r>
            <a:r>
              <a:rPr lang="es-ES" altLang="es-CR" i="1"/>
              <a:t>r</a:t>
            </a:r>
            <a:r>
              <a:rPr lang="es-ES" altLang="es-CR"/>
              <a:t> objetos de </a:t>
            </a:r>
            <a:r>
              <a:rPr lang="es-ES" altLang="es-CR" i="1"/>
              <a:t>n</a:t>
            </a:r>
            <a:r>
              <a:rPr lang="es-ES" altLang="es-CR"/>
              <a:t> sin importar el orden.</a:t>
            </a:r>
          </a:p>
          <a:p>
            <a:pPr eaLnBrk="1" hangingPunct="1"/>
            <a:r>
              <a:rPr lang="es-ES" altLang="es-CR"/>
              <a:t>Estas selecciones se llaman combinaciones; una </a:t>
            </a:r>
            <a:r>
              <a:rPr lang="es-ES" altLang="es-CR" b="1"/>
              <a:t>combinación</a:t>
            </a:r>
            <a:r>
              <a:rPr lang="es-ES" altLang="es-CR"/>
              <a:t> es realmente un partición con dos celdas, una celda contiene los </a:t>
            </a:r>
            <a:r>
              <a:rPr lang="es-ES" altLang="es-CR" i="1"/>
              <a:t>r</a:t>
            </a:r>
            <a:r>
              <a:rPr lang="es-ES" altLang="es-CR"/>
              <a:t> objetos seleccionados y la otra contiene los (</a:t>
            </a:r>
            <a:r>
              <a:rPr lang="es-ES" altLang="es-CR" i="1"/>
              <a:t>n</a:t>
            </a:r>
            <a:r>
              <a:rPr lang="es-ES" altLang="es-CR"/>
              <a:t> – </a:t>
            </a:r>
            <a:r>
              <a:rPr lang="es-ES" altLang="es-CR" i="1"/>
              <a:t>r</a:t>
            </a:r>
            <a:r>
              <a:rPr lang="es-ES" altLang="es-CR"/>
              <a:t>) objetos restantes.</a:t>
            </a:r>
          </a:p>
          <a:p>
            <a:pPr eaLnBrk="1" hangingPunct="1"/>
            <a:r>
              <a:rPr lang="es-ES" altLang="es-CR"/>
              <a:t>El número de tales combinaciones, denotado por</a:t>
            </a:r>
          </a:p>
          <a:p>
            <a:pPr eaLnBrk="1" hangingPunct="1"/>
            <a:endParaRPr lang="es-ES" altLang="es-CR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s-CR"/>
              <a:t>	se reduce a         .</a:t>
            </a:r>
          </a:p>
        </p:txBody>
      </p:sp>
      <p:graphicFrame>
        <p:nvGraphicFramePr>
          <p:cNvPr id="77829" name="Object 4">
            <a:extLst>
              <a:ext uri="{FF2B5EF4-FFF2-40B4-BE49-F238E27FC236}">
                <a16:creationId xmlns:a16="http://schemas.microsoft.com/office/drawing/2014/main" id="{599372BE-ED61-46B9-9ACD-C9010793863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451725" y="4200525"/>
          <a:ext cx="124936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1" name="Ecuación" r:id="rId4" imgW="596900" imgH="457200" progId="Equation.3">
                  <p:embed/>
                </p:oleObj>
              </mc:Choice>
              <mc:Fallback>
                <p:oleObj name="Ecuación" r:id="rId4" imgW="596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4200525"/>
                        <a:ext cx="1249363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6">
            <a:extLst>
              <a:ext uri="{FF2B5EF4-FFF2-40B4-BE49-F238E27FC236}">
                <a16:creationId xmlns:a16="http://schemas.microsoft.com/office/drawing/2014/main" id="{D2EF15DB-78A6-4C90-A658-436FB6F32851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43213" y="5057775"/>
          <a:ext cx="56197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2" name="Ecuación" r:id="rId6" imgW="266584" imgH="457002" progId="Equation.3">
                  <p:embed/>
                </p:oleObj>
              </mc:Choice>
              <mc:Fallback>
                <p:oleObj name="Ecuación" r:id="rId6" imgW="266584" imgH="4570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057775"/>
                        <a:ext cx="561975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3 Marcador de número de diapositiva">
            <a:extLst>
              <a:ext uri="{FF2B5EF4-FFF2-40B4-BE49-F238E27FC236}">
                <a16:creationId xmlns:a16="http://schemas.microsoft.com/office/drawing/2014/main" id="{638F3D10-FBA1-4668-A256-C9AA4EAA79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16F0B3-408C-498D-96A8-B8464C991A72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E69A6F56-1E23-4C06-BFB6-0E122C521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8DBB51A2-FCE7-4174-8443-547B65031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El número de combinaciones de </a:t>
            </a:r>
            <a:r>
              <a:rPr lang="es-ES" altLang="es-CR" i="1"/>
              <a:t>n</a:t>
            </a:r>
            <a:r>
              <a:rPr lang="es-ES" altLang="es-CR"/>
              <a:t> objetos distintos tomados de </a:t>
            </a:r>
            <a:r>
              <a:rPr lang="es-ES" altLang="es-CR" i="1"/>
              <a:t>r</a:t>
            </a:r>
            <a:r>
              <a:rPr lang="es-ES" altLang="es-CR"/>
              <a:t> a la vez es:</a:t>
            </a:r>
          </a:p>
          <a:p>
            <a:pPr eaLnBrk="1" hangingPunct="1"/>
            <a:endParaRPr lang="es-ES" altLang="es-CR"/>
          </a:p>
          <a:p>
            <a:pPr eaLnBrk="1" hangingPunct="1"/>
            <a:endParaRPr lang="es-ES" altLang="es-CR"/>
          </a:p>
          <a:p>
            <a:pPr lvl="1" eaLnBrk="1" hangingPunct="1"/>
            <a:r>
              <a:rPr lang="es-ES" altLang="es-CR"/>
              <a:t>Ejemplo: La cantidad de formas de seleccionar a 3 químicos de 7 es</a:t>
            </a:r>
          </a:p>
        </p:txBody>
      </p:sp>
      <p:graphicFrame>
        <p:nvGraphicFramePr>
          <p:cNvPr id="79877" name="Object 4">
            <a:extLst>
              <a:ext uri="{FF2B5EF4-FFF2-40B4-BE49-F238E27FC236}">
                <a16:creationId xmlns:a16="http://schemas.microsoft.com/office/drawing/2014/main" id="{EC4B0AC3-14F6-4CD0-8D9B-52ACEB88605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71813" y="2863850"/>
          <a:ext cx="37306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9" name="Ecuación" r:id="rId4" imgW="2006600" imgH="457200" progId="Equation.3">
                  <p:embed/>
                </p:oleObj>
              </mc:Choice>
              <mc:Fallback>
                <p:oleObj name="Ecuación" r:id="rId4" imgW="2006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863850"/>
                        <a:ext cx="37306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8" name="Object 5">
            <a:extLst>
              <a:ext uri="{FF2B5EF4-FFF2-40B4-BE49-F238E27FC236}">
                <a16:creationId xmlns:a16="http://schemas.microsoft.com/office/drawing/2014/main" id="{3137022F-62BF-49A2-8A35-C526FDA857F1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52850" y="4287838"/>
          <a:ext cx="26765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0" name="Ecuación" r:id="rId6" imgW="1320800" imgH="457200" progId="Equation.3">
                  <p:embed/>
                </p:oleObj>
              </mc:Choice>
              <mc:Fallback>
                <p:oleObj name="Ecuación" r:id="rId6" imgW="1320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4287838"/>
                        <a:ext cx="26765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Marcador de número de diapositiva">
            <a:extLst>
              <a:ext uri="{FF2B5EF4-FFF2-40B4-BE49-F238E27FC236}">
                <a16:creationId xmlns:a16="http://schemas.microsoft.com/office/drawing/2014/main" id="{2D7C05C5-5A76-4D21-8C93-A69368CD2A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A58C3E-CBB0-4CB6-ABC0-6B751C510FA1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82E7C14-E9AD-43F8-ABB5-D28EA4C02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altLang="es-CR"/>
              <a:t>Espacio Muestral</a:t>
            </a:r>
            <a:endParaRPr lang="es-ES" altLang="es-CR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168338F-9F4B-4137-B24F-88E0CABEF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R"/>
              <a:t>En el estudio de la estadística se trata básicamente con la presentación e interpretación de resultados fortuitos que ocurren en un estudio planeado o investigación científica.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R"/>
              <a:t>Por ello, el estadístico a menudo trata con datos experimentales, conteos o mediciones representativos, o quizá con </a:t>
            </a:r>
            <a:r>
              <a:rPr lang="es-ES" altLang="es-CR" b="1"/>
              <a:t>datos categóricos</a:t>
            </a:r>
            <a:r>
              <a:rPr lang="es-ES" altLang="es-CR"/>
              <a:t> que se pueden clasificar de acuerdo con algún criterio.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Cualquier registro de información, ya sea numérico o categórico, como una </a:t>
            </a:r>
            <a:r>
              <a:rPr lang="es-ES" altLang="es-CR" b="1"/>
              <a:t>observación</a:t>
            </a:r>
            <a:r>
              <a:rPr lang="es-ES" altLang="es-CR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R"/>
              <a:t>Los estadísticos utilizan la palabra </a:t>
            </a:r>
            <a:r>
              <a:rPr lang="es-ES" altLang="es-CR" b="1"/>
              <a:t>experimento</a:t>
            </a:r>
            <a:r>
              <a:rPr lang="es-ES" altLang="es-CR"/>
              <a:t> para describir cualquier proceso que genere un conjunto de datos.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Título">
            <a:extLst>
              <a:ext uri="{FF2B5EF4-FFF2-40B4-BE49-F238E27FC236}">
                <a16:creationId xmlns:a16="http://schemas.microsoft.com/office/drawing/2014/main" id="{C4BC04C1-ACFA-42E4-BE8F-91A93EFF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/>
              <a:t>Conteo de Puntos de la Muestra (cont.)</a:t>
            </a:r>
          </a:p>
        </p:txBody>
      </p:sp>
      <p:sp>
        <p:nvSpPr>
          <p:cNvPr id="81923" name="2 Marcador de contenido">
            <a:extLst>
              <a:ext uri="{FF2B5EF4-FFF2-40B4-BE49-F238E27FC236}">
                <a16:creationId xmlns:a16="http://schemas.microsoft.com/office/drawing/2014/main" id="{103092D3-31CC-40DD-AA31-CD772D67C9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CR"/>
              <a:t>En cada combinación {1,...,</a:t>
            </a:r>
            <a:r>
              <a:rPr lang="es-ES" altLang="es-CR" i="1"/>
              <a:t>r</a:t>
            </a:r>
            <a:r>
              <a:rPr lang="es-ES" altLang="es-CR"/>
              <a:t>} se obtienen </a:t>
            </a:r>
            <a:r>
              <a:rPr lang="es-ES" altLang="es-CR" i="1"/>
              <a:t>r</a:t>
            </a:r>
            <a:r>
              <a:rPr lang="es-ES" altLang="es-CR"/>
              <a:t>! variaciones permutando los símbolos entre sí (123...</a:t>
            </a:r>
            <a:r>
              <a:rPr lang="es-ES" altLang="es-CR" i="1"/>
              <a:t>r</a:t>
            </a:r>
            <a:r>
              <a:rPr lang="es-ES" altLang="es-CR"/>
              <a:t>, 213...</a:t>
            </a:r>
            <a:r>
              <a:rPr lang="es-ES" altLang="es-CR" i="1"/>
              <a:t> r</a:t>
            </a:r>
            <a:r>
              <a:rPr lang="es-ES" altLang="es-CR"/>
              <a:t>, etc.).</a:t>
            </a:r>
          </a:p>
          <a:p>
            <a:endParaRPr lang="es-ES" altLang="es-CR"/>
          </a:p>
          <a:p>
            <a:endParaRPr lang="es-ES" altLang="es-CR"/>
          </a:p>
          <a:p>
            <a:r>
              <a:rPr lang="es-ES" altLang="es-CR"/>
              <a:t>Los números combinatorios aparecen al calcular las diferentes potencias de un binomio, (</a:t>
            </a:r>
            <a:r>
              <a:rPr lang="es-ES" altLang="es-CR" i="1"/>
              <a:t>a</a:t>
            </a:r>
            <a:r>
              <a:rPr lang="es-ES" altLang="es-CR"/>
              <a:t> + </a:t>
            </a:r>
            <a:r>
              <a:rPr lang="es-ES" altLang="es-CR" i="1"/>
              <a:t>b</a:t>
            </a:r>
            <a:r>
              <a:rPr lang="es-ES" altLang="es-CR"/>
              <a:t>)</a:t>
            </a:r>
            <a:r>
              <a:rPr lang="es-ES" altLang="es-CR" baseline="30000"/>
              <a:t>1</a:t>
            </a:r>
            <a:r>
              <a:rPr lang="es-ES" altLang="es-CR"/>
              <a:t> = a + b, (</a:t>
            </a:r>
            <a:r>
              <a:rPr lang="es-ES" altLang="es-CR" i="1"/>
              <a:t>a</a:t>
            </a:r>
            <a:r>
              <a:rPr lang="es-ES" altLang="es-CR"/>
              <a:t> + </a:t>
            </a:r>
            <a:r>
              <a:rPr lang="es-ES" altLang="es-CR" i="1"/>
              <a:t>b</a:t>
            </a:r>
            <a:r>
              <a:rPr lang="es-ES" altLang="es-CR"/>
              <a:t>)</a:t>
            </a:r>
            <a:r>
              <a:rPr lang="es-ES" altLang="es-CR" baseline="30000"/>
              <a:t>2</a:t>
            </a:r>
            <a:r>
              <a:rPr lang="es-ES" altLang="es-CR"/>
              <a:t> = </a:t>
            </a:r>
            <a:r>
              <a:rPr lang="es-ES" altLang="es-CR" i="1"/>
              <a:t>a</a:t>
            </a:r>
            <a:r>
              <a:rPr lang="es-ES" altLang="es-CR" baseline="30000"/>
              <a:t>2</a:t>
            </a:r>
            <a:r>
              <a:rPr lang="es-ES" altLang="es-CR"/>
              <a:t> + 2</a:t>
            </a:r>
            <a:r>
              <a:rPr lang="es-ES" altLang="es-CR" i="1"/>
              <a:t>ab</a:t>
            </a:r>
            <a:r>
              <a:rPr lang="es-ES" altLang="es-CR"/>
              <a:t> + </a:t>
            </a:r>
            <a:r>
              <a:rPr lang="es-ES" altLang="es-CR" i="1"/>
              <a:t>b</a:t>
            </a:r>
            <a:r>
              <a:rPr lang="es-ES" altLang="es-CR" baseline="30000"/>
              <a:t>2</a:t>
            </a:r>
            <a:r>
              <a:rPr lang="es-ES" altLang="es-CR"/>
              <a:t>, (</a:t>
            </a:r>
            <a:r>
              <a:rPr lang="es-ES" altLang="es-CR" i="1"/>
              <a:t>a</a:t>
            </a:r>
            <a:r>
              <a:rPr lang="es-ES" altLang="es-CR"/>
              <a:t> + </a:t>
            </a:r>
            <a:r>
              <a:rPr lang="es-ES" altLang="es-CR" i="1"/>
              <a:t>b</a:t>
            </a:r>
            <a:r>
              <a:rPr lang="es-ES" altLang="es-CR"/>
              <a:t>)</a:t>
            </a:r>
            <a:r>
              <a:rPr lang="es-ES" altLang="es-CR" baseline="30000"/>
              <a:t>3</a:t>
            </a:r>
            <a:r>
              <a:rPr lang="es-ES" altLang="es-CR"/>
              <a:t> = </a:t>
            </a:r>
            <a:r>
              <a:rPr lang="es-ES" altLang="es-CR" i="1"/>
              <a:t>a</a:t>
            </a:r>
            <a:r>
              <a:rPr lang="es-ES" altLang="es-CR" baseline="30000"/>
              <a:t>3</a:t>
            </a:r>
            <a:r>
              <a:rPr lang="es-ES" altLang="es-CR"/>
              <a:t> + 3</a:t>
            </a:r>
            <a:r>
              <a:rPr lang="es-ES" altLang="es-CR" i="1"/>
              <a:t>a</a:t>
            </a:r>
            <a:r>
              <a:rPr lang="es-ES" altLang="es-CR" baseline="30000"/>
              <a:t>2</a:t>
            </a:r>
            <a:r>
              <a:rPr lang="es-ES" altLang="es-CR" i="1"/>
              <a:t>b</a:t>
            </a:r>
            <a:r>
              <a:rPr lang="es-ES" altLang="es-CR"/>
              <a:t> + 3</a:t>
            </a:r>
            <a:r>
              <a:rPr lang="es-ES" altLang="es-CR" i="1"/>
              <a:t>ab</a:t>
            </a:r>
            <a:r>
              <a:rPr lang="es-ES" altLang="es-CR" baseline="30000"/>
              <a:t>2</a:t>
            </a:r>
            <a:r>
              <a:rPr lang="es-ES" altLang="es-CR"/>
              <a:t> + </a:t>
            </a:r>
            <a:r>
              <a:rPr lang="es-ES" altLang="es-CR" i="1"/>
              <a:t>b</a:t>
            </a:r>
            <a:r>
              <a:rPr lang="es-ES" altLang="es-CR" baseline="30000"/>
              <a:t>3</a:t>
            </a:r>
            <a:r>
              <a:rPr lang="es-ES" altLang="es-CR"/>
              <a:t>, etc.; y se conoce como fórmula de Newton:</a:t>
            </a:r>
          </a:p>
        </p:txBody>
      </p:sp>
      <p:sp>
        <p:nvSpPr>
          <p:cNvPr id="81924" name="3 Marcador de número de diapositiva">
            <a:extLst>
              <a:ext uri="{FF2B5EF4-FFF2-40B4-BE49-F238E27FC236}">
                <a16:creationId xmlns:a16="http://schemas.microsoft.com/office/drawing/2014/main" id="{77BA61A7-C3CE-423C-B2E2-91DC45E831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1511B2-810F-43BC-97EE-B57EAA9A6735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graphicFrame>
        <p:nvGraphicFramePr>
          <p:cNvPr id="81925" name="Object 4">
            <a:extLst>
              <a:ext uri="{FF2B5EF4-FFF2-40B4-BE49-F238E27FC236}">
                <a16:creationId xmlns:a16="http://schemas.microsoft.com/office/drawing/2014/main" id="{544175B6-C2BB-49DF-86AD-40BB8CF615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7800" y="2928938"/>
          <a:ext cx="444023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7" name="Ecuación" r:id="rId4" imgW="2387600" imgH="457200" progId="Equation.3">
                  <p:embed/>
                </p:oleObj>
              </mc:Choice>
              <mc:Fallback>
                <p:oleObj name="Ecuación" r:id="rId4" imgW="2387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2928938"/>
                        <a:ext cx="4440238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6" name="Object 3">
            <a:extLst>
              <a:ext uri="{FF2B5EF4-FFF2-40B4-BE49-F238E27FC236}">
                <a16:creationId xmlns:a16="http://schemas.microsoft.com/office/drawing/2014/main" id="{1BAF8060-BC6C-4AE0-86DA-510D1202D5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0063" y="5286375"/>
          <a:ext cx="6731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8" name="Ecuación" r:id="rId6" imgW="3619500" imgH="457200" progId="Equation.3">
                  <p:embed/>
                </p:oleObj>
              </mc:Choice>
              <mc:Fallback>
                <p:oleObj name="Ecuación" r:id="rId6" imgW="36195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5286375"/>
                        <a:ext cx="67310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Título">
            <a:extLst>
              <a:ext uri="{FF2B5EF4-FFF2-40B4-BE49-F238E27FC236}">
                <a16:creationId xmlns:a16="http://schemas.microsoft.com/office/drawing/2014/main" id="{C02C8876-68DE-4C02-9272-B0DDE63B4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/>
              <a:t>Conteo de Puntos de la Muestra (cont.)</a:t>
            </a:r>
          </a:p>
        </p:txBody>
      </p:sp>
      <p:sp>
        <p:nvSpPr>
          <p:cNvPr id="83971" name="2 Marcador de contenido">
            <a:extLst>
              <a:ext uri="{FF2B5EF4-FFF2-40B4-BE49-F238E27FC236}">
                <a16:creationId xmlns:a16="http://schemas.microsoft.com/office/drawing/2014/main" id="{BCE8F994-1C6B-4A7D-8906-32C46668D7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CR"/>
              <a:t>De la fórmula de Newton se obtiene el </a:t>
            </a:r>
            <a:r>
              <a:rPr lang="es-ES" altLang="es-CR" b="1"/>
              <a:t>triángulo de Pascal </a:t>
            </a:r>
            <a:r>
              <a:rPr lang="es-ES" altLang="es-CR"/>
              <a:t>o </a:t>
            </a:r>
            <a:r>
              <a:rPr lang="es-ES" altLang="es-CR" b="1"/>
              <a:t>de Tartaglia</a:t>
            </a:r>
            <a:r>
              <a:rPr lang="es-ES" altLang="es-CR"/>
              <a:t>.</a:t>
            </a:r>
          </a:p>
          <a:p>
            <a:r>
              <a:rPr lang="es-ES" altLang="es-CR"/>
              <a:t>Puede comprobarse que el número que aparece en la fila </a:t>
            </a:r>
            <a:r>
              <a:rPr lang="es-ES" altLang="es-CR" i="1"/>
              <a:t>n</a:t>
            </a:r>
            <a:r>
              <a:rPr lang="es-ES" altLang="es-CR"/>
              <a:t> en la posición </a:t>
            </a:r>
            <a:r>
              <a:rPr lang="es-ES" altLang="es-CR" i="1"/>
              <a:t>r</a:t>
            </a:r>
            <a:r>
              <a:rPr lang="es-ES" altLang="es-CR"/>
              <a:t> + 1, que representaremos mediante </a:t>
            </a:r>
            <a:r>
              <a:rPr lang="es-ES" altLang="es-CR" i="1"/>
              <a:t>C</a:t>
            </a:r>
            <a:r>
              <a:rPr lang="es-ES" altLang="es-CR" i="1" baseline="-25000"/>
              <a:t>n,r</a:t>
            </a:r>
            <a:r>
              <a:rPr lang="es-ES" altLang="es-CR"/>
              <a:t>. Los números de una fila se obtienen sumando los situados justamente encima de él.</a:t>
            </a:r>
          </a:p>
          <a:p>
            <a:endParaRPr lang="es-ES" altLang="es-CR"/>
          </a:p>
        </p:txBody>
      </p:sp>
      <p:sp>
        <p:nvSpPr>
          <p:cNvPr id="83972" name="3 Marcador de número de diapositiva">
            <a:extLst>
              <a:ext uri="{FF2B5EF4-FFF2-40B4-BE49-F238E27FC236}">
                <a16:creationId xmlns:a16="http://schemas.microsoft.com/office/drawing/2014/main" id="{4AEF2333-64B9-4753-94B6-B2BCF1A41A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0BE841-3CB9-4DF7-9680-DB3083A36FD0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graphicFrame>
        <p:nvGraphicFramePr>
          <p:cNvPr id="83973" name="Object 4">
            <a:extLst>
              <a:ext uri="{FF2B5EF4-FFF2-40B4-BE49-F238E27FC236}">
                <a16:creationId xmlns:a16="http://schemas.microsoft.com/office/drawing/2014/main" id="{23282A39-7689-459C-9FE1-291FDFD834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4357688"/>
          <a:ext cx="18891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cuación" r:id="rId4" imgW="1270000" imgH="1346200" progId="Equation.3">
                  <p:embed/>
                </p:oleObj>
              </mc:Choice>
              <mc:Fallback>
                <p:oleObj name="Ecuación" r:id="rId4" imgW="1270000" imgH="1346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357688"/>
                        <a:ext cx="1889125" cy="200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3">
            <a:extLst>
              <a:ext uri="{FF2B5EF4-FFF2-40B4-BE49-F238E27FC236}">
                <a16:creationId xmlns:a16="http://schemas.microsoft.com/office/drawing/2014/main" id="{B665BD09-A8D1-425E-A55B-A028A50C3D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86438" y="4129088"/>
          <a:ext cx="1852612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cuación" r:id="rId6" imgW="2057400" imgH="2870200" progId="Equation.3">
                  <p:embed/>
                </p:oleObj>
              </mc:Choice>
              <mc:Fallback>
                <p:oleObj name="Ecuación" r:id="rId6" imgW="2057400" imgH="2870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4129088"/>
                        <a:ext cx="1852612" cy="258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3 Marcador de número de diapositiva">
            <a:extLst>
              <a:ext uri="{FF2B5EF4-FFF2-40B4-BE49-F238E27FC236}">
                <a16:creationId xmlns:a16="http://schemas.microsoft.com/office/drawing/2014/main" id="{F130EE6F-5551-4957-BA90-703F346340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C91AE8-D7E7-47DA-BBE1-034023E6B6AB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130A73B6-128C-44F4-AFAD-236A8F794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F1E78855-0684-4A8B-8899-E7E3030EC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En muchos problemas interesa el número de formas de seleccionar, con repetición, </a:t>
            </a:r>
            <a:r>
              <a:rPr lang="es-ES" altLang="es-CR" i="1"/>
              <a:t>r</a:t>
            </a:r>
            <a:r>
              <a:rPr lang="es-ES" altLang="es-CR"/>
              <a:t> de </a:t>
            </a:r>
            <a:r>
              <a:rPr lang="es-ES" altLang="es-CR" i="1"/>
              <a:t>n</a:t>
            </a:r>
            <a:r>
              <a:rPr lang="es-ES" altLang="es-CR"/>
              <a:t> objetos distintos sin importar el orden.</a:t>
            </a:r>
          </a:p>
          <a:p>
            <a:pPr eaLnBrk="1" hangingPunct="1"/>
            <a:r>
              <a:rPr lang="es-ES" altLang="es-CR"/>
              <a:t>Esta selección se llama distribución (una </a:t>
            </a:r>
            <a:r>
              <a:rPr lang="es-ES" altLang="es-CR" b="1"/>
              <a:t>combinación</a:t>
            </a:r>
            <a:r>
              <a:rPr lang="es-ES" altLang="es-CR"/>
              <a:t> </a:t>
            </a:r>
            <a:r>
              <a:rPr lang="es-ES" altLang="es-CR" b="1"/>
              <a:t>con repetición</a:t>
            </a:r>
            <a:r>
              <a:rPr lang="es-ES" altLang="es-CR"/>
              <a:t>), es el número de combinaciones de </a:t>
            </a:r>
            <a:r>
              <a:rPr lang="es-ES" altLang="es-CR" i="1"/>
              <a:t>n</a:t>
            </a:r>
            <a:r>
              <a:rPr lang="es-ES" altLang="es-CR"/>
              <a:t> objetos tomados de </a:t>
            </a:r>
            <a:r>
              <a:rPr lang="es-ES" altLang="es-CR" i="1"/>
              <a:t>r</a:t>
            </a:r>
            <a:r>
              <a:rPr lang="es-ES" altLang="es-CR"/>
              <a:t> en </a:t>
            </a:r>
            <a:r>
              <a:rPr lang="es-ES" altLang="es-CR" i="1"/>
              <a:t>r</a:t>
            </a:r>
            <a:r>
              <a:rPr lang="es-ES" altLang="es-CR"/>
              <a:t>, con repeticiones.</a:t>
            </a:r>
          </a:p>
        </p:txBody>
      </p:sp>
      <p:graphicFrame>
        <p:nvGraphicFramePr>
          <p:cNvPr id="86021" name="Object 4">
            <a:extLst>
              <a:ext uri="{FF2B5EF4-FFF2-40B4-BE49-F238E27FC236}">
                <a16:creationId xmlns:a16="http://schemas.microsoft.com/office/drawing/2014/main" id="{8429D341-4021-4742-8D53-E3B5990E7C06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78138" y="4500563"/>
          <a:ext cx="40513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7" name="Ecuación" r:id="rId4" imgW="2451100" imgH="457200" progId="Equation.3">
                  <p:embed/>
                </p:oleObj>
              </mc:Choice>
              <mc:Fallback>
                <p:oleObj name="Ecuación" r:id="rId4" imgW="2451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4500563"/>
                        <a:ext cx="40513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3 Marcador de número de diapositiva">
            <a:extLst>
              <a:ext uri="{FF2B5EF4-FFF2-40B4-BE49-F238E27FC236}">
                <a16:creationId xmlns:a16="http://schemas.microsoft.com/office/drawing/2014/main" id="{6EB8C124-B317-4731-815A-31DEE72248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8E117D-E0B4-4D55-8E94-252EA142C0E9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2FA0E15F-5E7D-4F99-80F9-575B4F4EA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262A65AB-1E67-4549-B25E-C5F9FE0B7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Para trabajar con este tipo de agrupaciones se recurre a un artificio para hallar el número </a:t>
            </a:r>
            <a:r>
              <a:rPr lang="es-ES" altLang="es-CR" i="1"/>
              <a:t>CR</a:t>
            </a:r>
            <a:r>
              <a:rPr lang="es-ES" altLang="es-CR" i="1" baseline="-25000"/>
              <a:t>n</a:t>
            </a:r>
            <a:r>
              <a:rPr lang="es-ES" altLang="es-CR" baseline="-25000"/>
              <a:t>,</a:t>
            </a:r>
            <a:r>
              <a:rPr lang="es-ES" altLang="es-CR" i="1" baseline="-25000"/>
              <a:t>r</a:t>
            </a:r>
            <a:r>
              <a:rPr lang="es-ES" altLang="es-CR"/>
              <a:t> reduciéndolo al caso de las combinaciones ordinarias (sin repetición).</a:t>
            </a:r>
          </a:p>
          <a:p>
            <a:pPr eaLnBrk="1" hangingPunct="1"/>
            <a:r>
              <a:rPr lang="es-ES" altLang="es-CR"/>
              <a:t>Lo que se hace es establecer una correspondencia biunívoca entre las combinaciones con repetición de orden </a:t>
            </a:r>
            <a:r>
              <a:rPr lang="es-ES" altLang="es-CR" i="1"/>
              <a:t>r</a:t>
            </a:r>
            <a:r>
              <a:rPr lang="es-ES" altLang="es-CR"/>
              <a:t> de </a:t>
            </a:r>
            <a:r>
              <a:rPr lang="es-ES" altLang="es-CR" i="1"/>
              <a:t>n</a:t>
            </a:r>
            <a:r>
              <a:rPr lang="es-ES" altLang="es-CR"/>
              <a:t> elementos {</a:t>
            </a:r>
            <a:r>
              <a:rPr lang="es-ES" altLang="es-CR" i="1"/>
              <a:t>a</a:t>
            </a:r>
            <a:r>
              <a:rPr lang="es-ES" altLang="es-CR" baseline="-25000"/>
              <a:t>1</a:t>
            </a:r>
            <a:r>
              <a:rPr lang="es-ES" altLang="es-CR"/>
              <a:t>, </a:t>
            </a:r>
            <a:r>
              <a:rPr lang="es-ES" altLang="es-CR" i="1"/>
              <a:t>a</a:t>
            </a:r>
            <a:r>
              <a:rPr lang="es-ES" altLang="es-CR" baseline="-25000"/>
              <a:t>2</a:t>
            </a:r>
            <a:r>
              <a:rPr lang="es-ES" altLang="es-CR"/>
              <a:t>, </a:t>
            </a:r>
            <a:r>
              <a:rPr lang="es-ES" altLang="es-CR" i="1"/>
              <a:t>a</a:t>
            </a:r>
            <a:r>
              <a:rPr lang="es-ES" altLang="es-CR" baseline="-25000"/>
              <a:t>3</a:t>
            </a:r>
            <a:r>
              <a:rPr lang="es-ES" altLang="es-CR"/>
              <a:t>, …, </a:t>
            </a:r>
            <a:r>
              <a:rPr lang="es-ES" altLang="es-CR" i="1"/>
              <a:t>a</a:t>
            </a:r>
            <a:r>
              <a:rPr lang="es-ES" altLang="es-CR" i="1" baseline="-25000"/>
              <a:t>n</a:t>
            </a:r>
            <a:r>
              <a:rPr lang="es-ES" altLang="es-CR"/>
              <a:t>}, y las combinaciones ordinarias de orden </a:t>
            </a:r>
            <a:r>
              <a:rPr lang="es-ES" altLang="es-CR" i="1"/>
              <a:t>r</a:t>
            </a:r>
            <a:r>
              <a:rPr lang="es-ES" altLang="es-CR"/>
              <a:t> de (</a:t>
            </a:r>
            <a:r>
              <a:rPr lang="es-ES" altLang="es-CR" i="1"/>
              <a:t>n + r </a:t>
            </a:r>
            <a:r>
              <a:rPr lang="es-ES" altLang="es-CR"/>
              <a:t>– 1) elementos {</a:t>
            </a:r>
            <a:r>
              <a:rPr lang="es-ES" altLang="es-CR" i="1"/>
              <a:t>c</a:t>
            </a:r>
            <a:r>
              <a:rPr lang="es-ES" altLang="es-CR" baseline="-25000"/>
              <a:t>1</a:t>
            </a:r>
            <a:r>
              <a:rPr lang="es-ES" altLang="es-CR"/>
              <a:t>, </a:t>
            </a:r>
            <a:r>
              <a:rPr lang="es-ES" altLang="es-CR" i="1"/>
              <a:t>c</a:t>
            </a:r>
            <a:r>
              <a:rPr lang="es-ES" altLang="es-CR" baseline="-25000"/>
              <a:t>2</a:t>
            </a:r>
            <a:r>
              <a:rPr lang="es-ES" altLang="es-CR"/>
              <a:t>, </a:t>
            </a:r>
            <a:r>
              <a:rPr lang="es-ES" altLang="es-CR" i="1"/>
              <a:t>c</a:t>
            </a:r>
            <a:r>
              <a:rPr lang="es-ES" altLang="es-CR" baseline="-25000"/>
              <a:t>3</a:t>
            </a:r>
            <a:r>
              <a:rPr lang="es-ES" altLang="es-CR"/>
              <a:t>, …, </a:t>
            </a:r>
            <a:r>
              <a:rPr lang="es-ES" altLang="es-CR" i="1"/>
              <a:t>c</a:t>
            </a:r>
            <a:r>
              <a:rPr lang="es-ES" altLang="es-CR" i="1" baseline="-25000"/>
              <a:t>n</a:t>
            </a:r>
            <a:r>
              <a:rPr lang="es-ES" altLang="es-CR" baseline="-25000"/>
              <a:t>+</a:t>
            </a:r>
            <a:r>
              <a:rPr lang="es-ES" altLang="es-CR" i="1" baseline="-25000"/>
              <a:t>r</a:t>
            </a:r>
            <a:r>
              <a:rPr lang="es-ES" altLang="es-CR" baseline="-25000"/>
              <a:t>-1</a:t>
            </a:r>
            <a:r>
              <a:rPr lang="es-ES" altLang="es-CR"/>
              <a:t>}.</a:t>
            </a:r>
          </a:p>
        </p:txBody>
      </p:sp>
      <p:graphicFrame>
        <p:nvGraphicFramePr>
          <p:cNvPr id="88069" name="Object 4">
            <a:extLst>
              <a:ext uri="{FF2B5EF4-FFF2-40B4-BE49-F238E27FC236}">
                <a16:creationId xmlns:a16="http://schemas.microsoft.com/office/drawing/2014/main" id="{F68E6D6C-9829-45C6-ABE6-CC4182B797D9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93386126"/>
              </p:ext>
            </p:extLst>
          </p:nvPr>
        </p:nvGraphicFramePr>
        <p:xfrm>
          <a:off x="2123728" y="5092700"/>
          <a:ext cx="52927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5" name="Equation" r:id="rId4" imgW="2844720" imgH="457200" progId="Equation.3">
                  <p:embed/>
                </p:oleObj>
              </mc:Choice>
              <mc:Fallback>
                <p:oleObj name="Equation" r:id="rId4" imgW="28447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092700"/>
                        <a:ext cx="52927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3 Marcador de número de diapositiva">
            <a:extLst>
              <a:ext uri="{FF2B5EF4-FFF2-40B4-BE49-F238E27FC236}">
                <a16:creationId xmlns:a16="http://schemas.microsoft.com/office/drawing/2014/main" id="{5FAF4AF0-4E51-4523-BE08-B529C6EE47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DCBDCB-2861-4EDB-A9DF-ACA23603214A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480FDF5E-FB30-4793-87F8-882B6F61A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5A3F83D1-1143-49E3-8576-A2F26C956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Esta correspondencia se fundamenta en distinguir entre las diversas posiciones de un mismo elemento repetido, teniendo en cuenta su puesto en la combinación con repetición: se incrementa el índice de cada elemento en tantas unidades como elementos le preceden en el grupo; es decir: el índice del 1º, 2º, 3º, ..., </a:t>
            </a:r>
            <a:r>
              <a:rPr lang="es-ES" altLang="es-CR" i="1"/>
              <a:t>n</a:t>
            </a:r>
            <a:r>
              <a:rPr lang="es-ES" altLang="es-CR"/>
              <a:t>º elemento, se aumenta en 0, 1, 2, 3, ..., </a:t>
            </a:r>
            <a:r>
              <a:rPr lang="es-ES" altLang="es-CR" i="1"/>
              <a:t>n</a:t>
            </a:r>
            <a:r>
              <a:rPr lang="es-ES" altLang="es-CR"/>
              <a:t>-1 unidades.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3 Marcador de número de diapositiva">
            <a:extLst>
              <a:ext uri="{FF2B5EF4-FFF2-40B4-BE49-F238E27FC236}">
                <a16:creationId xmlns:a16="http://schemas.microsoft.com/office/drawing/2014/main" id="{DDD590F5-D30A-4740-91E2-8C2C890069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DFEC20-2BA1-486E-AE9E-F68EECE07B83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702F3FE1-E1F0-4D50-A403-EF32C18D0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3744AC63-BA1C-4AB3-B0AC-D9855F0D4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6662738" cy="4114800"/>
          </a:xfrm>
        </p:spPr>
        <p:txBody>
          <a:bodyPr/>
          <a:lstStyle/>
          <a:p>
            <a:pPr eaLnBrk="1" hangingPunct="1"/>
            <a:r>
              <a:rPr lang="es-ES" altLang="es-CR"/>
              <a:t>Ejemplo: </a:t>
            </a:r>
            <a:r>
              <a:rPr lang="es-ES" altLang="es-CR" i="1"/>
              <a:t>CR</a:t>
            </a:r>
            <a:r>
              <a:rPr lang="es-ES" altLang="es-CR" baseline="-25000"/>
              <a:t>4,3</a:t>
            </a:r>
            <a:r>
              <a:rPr lang="es-ES" altLang="es-CR"/>
              <a:t>. </a:t>
            </a:r>
          </a:p>
          <a:p>
            <a:pPr lvl="1" eaLnBrk="1" hangingPunct="1"/>
            <a:r>
              <a:rPr lang="es-ES" altLang="es-CR"/>
              <a:t>Existe correspondencia entre las combinaciones con repetición de orden 3 de 4 elementos {</a:t>
            </a:r>
            <a:r>
              <a:rPr lang="es-ES" altLang="es-CR" i="1"/>
              <a:t>a</a:t>
            </a:r>
            <a:r>
              <a:rPr lang="es-ES" altLang="es-CR" baseline="-25000"/>
              <a:t>1</a:t>
            </a:r>
            <a:r>
              <a:rPr lang="es-ES" altLang="es-CR"/>
              <a:t>, </a:t>
            </a:r>
            <a:r>
              <a:rPr lang="es-ES" altLang="es-CR" i="1"/>
              <a:t>a</a:t>
            </a:r>
            <a:r>
              <a:rPr lang="es-ES" altLang="es-CR" baseline="-25000"/>
              <a:t>2</a:t>
            </a:r>
            <a:r>
              <a:rPr lang="es-ES" altLang="es-CR"/>
              <a:t>, </a:t>
            </a:r>
            <a:r>
              <a:rPr lang="es-ES" altLang="es-CR" i="1"/>
              <a:t>a</a:t>
            </a:r>
            <a:r>
              <a:rPr lang="es-ES" altLang="es-CR" baseline="-25000"/>
              <a:t>3</a:t>
            </a:r>
            <a:r>
              <a:rPr lang="es-ES" altLang="es-CR"/>
              <a:t>, </a:t>
            </a:r>
            <a:r>
              <a:rPr lang="es-ES" altLang="es-CR" i="1"/>
              <a:t>a</a:t>
            </a:r>
            <a:r>
              <a:rPr lang="es-ES" altLang="es-CR" baseline="-25000"/>
              <a:t>4</a:t>
            </a:r>
            <a:r>
              <a:rPr lang="es-ES" altLang="es-CR"/>
              <a:t>}, y las combinaciones ordinarias de orden 3 de 6 elementos {</a:t>
            </a:r>
            <a:r>
              <a:rPr lang="es-ES" altLang="es-CR" i="1"/>
              <a:t>c</a:t>
            </a:r>
            <a:r>
              <a:rPr lang="es-ES" altLang="es-CR" baseline="-25000"/>
              <a:t>1</a:t>
            </a:r>
            <a:r>
              <a:rPr lang="es-ES" altLang="es-CR"/>
              <a:t>, </a:t>
            </a:r>
            <a:r>
              <a:rPr lang="es-ES" altLang="es-CR" i="1"/>
              <a:t>c</a:t>
            </a:r>
            <a:r>
              <a:rPr lang="es-ES" altLang="es-CR" baseline="-25000"/>
              <a:t>2</a:t>
            </a:r>
            <a:r>
              <a:rPr lang="es-ES" altLang="es-CR"/>
              <a:t>, </a:t>
            </a:r>
            <a:r>
              <a:rPr lang="es-ES" altLang="es-CR" i="1"/>
              <a:t>c</a:t>
            </a:r>
            <a:r>
              <a:rPr lang="es-ES" altLang="es-CR" baseline="-25000"/>
              <a:t>3</a:t>
            </a:r>
            <a:r>
              <a:rPr lang="es-ES" altLang="es-CR"/>
              <a:t>, </a:t>
            </a:r>
            <a:r>
              <a:rPr lang="es-ES" altLang="es-CR" i="1"/>
              <a:t>c</a:t>
            </a:r>
            <a:r>
              <a:rPr lang="es-ES" altLang="es-CR" baseline="-25000"/>
              <a:t>4</a:t>
            </a:r>
            <a:r>
              <a:rPr lang="es-ES" altLang="es-CR"/>
              <a:t>, </a:t>
            </a:r>
            <a:r>
              <a:rPr lang="es-ES" altLang="es-CR" i="1"/>
              <a:t>c</a:t>
            </a:r>
            <a:r>
              <a:rPr lang="es-ES" altLang="es-CR" baseline="-25000"/>
              <a:t>5</a:t>
            </a:r>
            <a:r>
              <a:rPr lang="es-ES" altLang="es-CR"/>
              <a:t>, </a:t>
            </a:r>
            <a:r>
              <a:rPr lang="es-ES" altLang="es-CR" i="1"/>
              <a:t>c</a:t>
            </a:r>
            <a:r>
              <a:rPr lang="es-ES" altLang="es-CR" baseline="-25000"/>
              <a:t>6</a:t>
            </a:r>
            <a:r>
              <a:rPr lang="es-ES" altLang="es-CR"/>
              <a:t>}; 6 = 4 + 3 – 1.</a:t>
            </a:r>
          </a:p>
          <a:p>
            <a:pPr lvl="1" eaLnBrk="1" hangingPunct="1"/>
            <a:r>
              <a:rPr lang="es-ES" altLang="es-CR"/>
              <a:t>De este modo los índices resultan todos distintos y crecientes, pues dos elementos consecutivos reciben índices que, por lo menos, difieren en 1.</a:t>
            </a:r>
          </a:p>
        </p:txBody>
      </p:sp>
      <p:graphicFrame>
        <p:nvGraphicFramePr>
          <p:cNvPr id="92165" name="Object 4">
            <a:extLst>
              <a:ext uri="{FF2B5EF4-FFF2-40B4-BE49-F238E27FC236}">
                <a16:creationId xmlns:a16="http://schemas.microsoft.com/office/drawing/2014/main" id="{43EF1543-55DB-4807-9565-AA268CEBE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3325" y="2500313"/>
          <a:ext cx="1590675" cy="42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7" name="Ecuación" r:id="rId4" imgW="1016000" imgH="2743200" progId="Equation.3">
                  <p:embed/>
                </p:oleObj>
              </mc:Choice>
              <mc:Fallback>
                <p:oleObj name="Ecuación" r:id="rId4" imgW="1016000" imgH="274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3325" y="2500313"/>
                        <a:ext cx="1590675" cy="429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6" name="Object 5">
            <a:extLst>
              <a:ext uri="{FF2B5EF4-FFF2-40B4-BE49-F238E27FC236}">
                <a16:creationId xmlns:a16="http://schemas.microsoft.com/office/drawing/2014/main" id="{1F9A01FA-79E4-4BCC-A185-818D11F8F6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5143500"/>
          <a:ext cx="217963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Ecuación" r:id="rId6" imgW="1054100" imgH="241300" progId="Equation.3">
                  <p:embed/>
                </p:oleObj>
              </mc:Choice>
              <mc:Fallback>
                <p:oleObj name="Ecuación" r:id="rId6" imgW="10541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43500"/>
                        <a:ext cx="2179638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CCA56AB-7D1E-4431-B466-25FA970AB4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94211" name="3 Marcador de número de diapositiva">
            <a:extLst>
              <a:ext uri="{FF2B5EF4-FFF2-40B4-BE49-F238E27FC236}">
                <a16:creationId xmlns:a16="http://schemas.microsoft.com/office/drawing/2014/main" id="{5B12EE63-9EBD-48CA-AD79-959844CA73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8B6E2F-2EA9-4F31-BF1F-C1E5DFBA1FB4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pic>
        <p:nvPicPr>
          <p:cNvPr id="94212" name="Picture 6">
            <a:extLst>
              <a:ext uri="{FF2B5EF4-FFF2-40B4-BE49-F238E27FC236}">
                <a16:creationId xmlns:a16="http://schemas.microsoft.com/office/drawing/2014/main" id="{1F72A8FC-73BD-417B-9E78-9DF55A2D7FB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16125" y="2057400"/>
            <a:ext cx="1720850" cy="4114800"/>
          </a:xfrm>
          <a:noFill/>
        </p:spPr>
      </p:pic>
      <p:pic>
        <p:nvPicPr>
          <p:cNvPr id="94213" name="Picture 8">
            <a:extLst>
              <a:ext uri="{FF2B5EF4-FFF2-40B4-BE49-F238E27FC236}">
                <a16:creationId xmlns:a16="http://schemas.microsoft.com/office/drawing/2014/main" id="{D533CE63-4B3C-4579-98D5-6F1F9B11654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0" y="1785938"/>
            <a:ext cx="1428750" cy="4989512"/>
          </a:xfr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3 Marcador de número de diapositiva">
            <a:extLst>
              <a:ext uri="{FF2B5EF4-FFF2-40B4-BE49-F238E27FC236}">
                <a16:creationId xmlns:a16="http://schemas.microsoft.com/office/drawing/2014/main" id="{AAED0A06-BA6D-4CA4-8254-AA159A3AEF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BD3CAE-F438-492F-8421-F50E7EC53143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F723D7F2-D92D-4436-9F76-73DA164B3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Conteo de Puntos de la Muestra (cont.)</a:t>
            </a:r>
          </a:p>
        </p:txBody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FD3568FF-2C56-441D-979F-27AC0D1B7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CR"/>
              <a:t>Ejemplo: El capitán de un barco puede cargar 5 contenedores. Puede elegir entre tres mercancías diferentes: transistores, ordenadores o cintas de video, habiendo en el puerto existencias suficientes de las tres ¿Cuántas opciones tiene?</a:t>
            </a:r>
          </a:p>
          <a:p>
            <a:endParaRPr lang="es-ES" altLang="es-CR"/>
          </a:p>
          <a:p>
            <a:endParaRPr lang="es-ES" altLang="es-CR"/>
          </a:p>
          <a:p>
            <a:pPr lvl="1"/>
            <a:r>
              <a:rPr lang="es-ES" altLang="es-CR"/>
              <a:t>Se trata de calcular el número de subconjuntos de 5 elementos que pueden formarse con los elementos de {T,O,C} permitiendo la repetición de éstos.</a:t>
            </a:r>
          </a:p>
        </p:txBody>
      </p:sp>
      <p:graphicFrame>
        <p:nvGraphicFramePr>
          <p:cNvPr id="96261" name="Object 5">
            <a:extLst>
              <a:ext uri="{FF2B5EF4-FFF2-40B4-BE49-F238E27FC236}">
                <a16:creationId xmlns:a16="http://schemas.microsoft.com/office/drawing/2014/main" id="{09AEDC4A-F1DF-4241-B253-1C7C4C861DCF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630488" y="3636963"/>
          <a:ext cx="439896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Ecuación" r:id="rId4" imgW="2540000" imgH="457200" progId="Equation.3">
                  <p:embed/>
                </p:oleObj>
              </mc:Choice>
              <mc:Fallback>
                <p:oleObj name="Ecuación" r:id="rId4" imgW="25400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3636963"/>
                        <a:ext cx="439896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Título">
            <a:extLst>
              <a:ext uri="{FF2B5EF4-FFF2-40B4-BE49-F238E27FC236}">
                <a16:creationId xmlns:a16="http://schemas.microsoft.com/office/drawing/2014/main" id="{BD90B269-4745-4213-A026-96F251C9F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/>
              <a:t>Conteo de Puntos de la Muestra (cont.)</a:t>
            </a:r>
          </a:p>
        </p:txBody>
      </p:sp>
      <p:sp>
        <p:nvSpPr>
          <p:cNvPr id="98307" name="3 Marcador de número de diapositiva">
            <a:extLst>
              <a:ext uri="{FF2B5EF4-FFF2-40B4-BE49-F238E27FC236}">
                <a16:creationId xmlns:a16="http://schemas.microsoft.com/office/drawing/2014/main" id="{713E4FB2-6DD3-435F-8A6B-FC545FBFB0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882751-A0E9-4598-8938-9F0C4967FCA8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pic>
        <p:nvPicPr>
          <p:cNvPr id="98308" name="Picture 5">
            <a:extLst>
              <a:ext uri="{FF2B5EF4-FFF2-40B4-BE49-F238E27FC236}">
                <a16:creationId xmlns:a16="http://schemas.microsoft.com/office/drawing/2014/main" id="{CBC9BC67-D45E-41E0-8708-079C771107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" y="2143125"/>
            <a:ext cx="8456613" cy="3787775"/>
          </a:xfr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Título">
            <a:extLst>
              <a:ext uri="{FF2B5EF4-FFF2-40B4-BE49-F238E27FC236}">
                <a16:creationId xmlns:a16="http://schemas.microsoft.com/office/drawing/2014/main" id="{3107BB6E-3FA0-4903-8349-4577EDD0A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/>
              <a:t>Conteo de Puntos de la Muestra (cont.)</a:t>
            </a:r>
          </a:p>
        </p:txBody>
      </p:sp>
      <p:sp>
        <p:nvSpPr>
          <p:cNvPr id="100355" name="2 Marcador de contenido">
            <a:extLst>
              <a:ext uri="{FF2B5EF4-FFF2-40B4-BE49-F238E27FC236}">
                <a16:creationId xmlns:a16="http://schemas.microsoft.com/office/drawing/2014/main" id="{1294B7BB-95C2-4737-B571-22D8B43FAC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8305800" cy="4229100"/>
          </a:xfrm>
        </p:spPr>
        <p:txBody>
          <a:bodyPr/>
          <a:lstStyle/>
          <a:p>
            <a:r>
              <a:rPr lang="es-ES" altLang="es-CR" dirty="0"/>
              <a:t>Tomado: </a:t>
            </a:r>
            <a:r>
              <a:rPr lang="es-ES" altLang="es-CR" dirty="0">
                <a:hlinkClick r:id="rId3"/>
              </a:rPr>
              <a:t>Ejercicios Combinatoria (PDF)</a:t>
            </a:r>
            <a:r>
              <a:rPr lang="es-ES" altLang="es-CR" dirty="0"/>
              <a:t>, elaborado por Ildefonso Aranda y Paco Cuenca, profesores de Matemáticas de I.E.S.</a:t>
            </a:r>
          </a:p>
          <a:p>
            <a:r>
              <a:rPr lang="es-ES" altLang="es-CR" dirty="0">
                <a:hlinkClick r:id="rId4"/>
              </a:rPr>
              <a:t>Ejercicios (Sitio Web)</a:t>
            </a:r>
            <a:endParaRPr lang="es-ES" altLang="es-CR" dirty="0"/>
          </a:p>
          <a:p>
            <a:endParaRPr lang="es-ES" altLang="es-CR" dirty="0"/>
          </a:p>
          <a:p>
            <a:endParaRPr lang="es-ES" altLang="es-CR" dirty="0"/>
          </a:p>
          <a:p>
            <a:endParaRPr lang="es-ES" altLang="es-CR" dirty="0"/>
          </a:p>
          <a:p>
            <a:endParaRPr lang="es-ES" altLang="es-CR" dirty="0"/>
          </a:p>
          <a:p>
            <a:endParaRPr lang="es-ES" altLang="es-CR" dirty="0"/>
          </a:p>
          <a:p>
            <a:r>
              <a:rPr lang="es-ES" altLang="es-CR" dirty="0"/>
              <a:t>Otro: </a:t>
            </a:r>
            <a:r>
              <a:rPr lang="es-ES" altLang="es-CR" dirty="0">
                <a:hlinkClick r:id="rId5"/>
              </a:rPr>
              <a:t>Combinatoria-Ejercicios</a:t>
            </a:r>
            <a:r>
              <a:rPr lang="es-ES" altLang="es-CR" dirty="0"/>
              <a:t>. </a:t>
            </a:r>
          </a:p>
        </p:txBody>
      </p:sp>
      <p:sp>
        <p:nvSpPr>
          <p:cNvPr id="100356" name="3 Marcador de número de diapositiva">
            <a:extLst>
              <a:ext uri="{FF2B5EF4-FFF2-40B4-BE49-F238E27FC236}">
                <a16:creationId xmlns:a16="http://schemas.microsoft.com/office/drawing/2014/main" id="{3872704D-8E26-431D-BB1C-FC73F7E594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0C2E5B-5C76-4BD5-80AF-9F3FFEA6FDA3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pic>
        <p:nvPicPr>
          <p:cNvPr id="100357" name="Picture 2">
            <a:extLst>
              <a:ext uri="{FF2B5EF4-FFF2-40B4-BE49-F238E27FC236}">
                <a16:creationId xmlns:a16="http://schemas.microsoft.com/office/drawing/2014/main" id="{6DA2CBE3-D388-46A1-B374-545C8E9CC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92425"/>
            <a:ext cx="3386138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Marcador de número de diapositiva">
            <a:extLst>
              <a:ext uri="{FF2B5EF4-FFF2-40B4-BE49-F238E27FC236}">
                <a16:creationId xmlns:a16="http://schemas.microsoft.com/office/drawing/2014/main" id="{AA911AA8-8FDF-4263-B385-76C59A5835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4671FC-DE0A-4E37-87CD-28986C3AF936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5D8DF32-3615-4859-A984-28E6C4DD0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altLang="es-CR"/>
              <a:t>Espacio Muestral (cont.)</a:t>
            </a:r>
            <a:endParaRPr lang="es-ES" altLang="es-CR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5B5D25B-A098-4285-9CFA-D75C573AF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305800" cy="4395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R"/>
              <a:t>El conjunto de todos los resultados posibles de un experimento estadístico se llama </a:t>
            </a:r>
            <a:r>
              <a:rPr lang="es-ES" altLang="es-CR" b="1"/>
              <a:t>espacio muestral</a:t>
            </a:r>
            <a:r>
              <a:rPr lang="es-ES" altLang="es-CR"/>
              <a:t> y se representa con el símbolo </a:t>
            </a:r>
            <a:r>
              <a:rPr lang="es-ES" altLang="es-CR" i="1"/>
              <a:t>S</a:t>
            </a:r>
            <a:r>
              <a:rPr lang="es-ES" altLang="es-CR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R"/>
              <a:t>Cada resultado en un espacio muestral se llama </a:t>
            </a:r>
            <a:r>
              <a:rPr lang="es-ES" altLang="es-CR" b="1"/>
              <a:t>elemento</a:t>
            </a:r>
            <a:r>
              <a:rPr lang="es-ES" altLang="es-CR"/>
              <a:t> o </a:t>
            </a:r>
            <a:r>
              <a:rPr lang="es-ES" altLang="es-CR" b="1"/>
              <a:t>miembro </a:t>
            </a:r>
            <a:r>
              <a:rPr lang="es-ES" altLang="es-CR"/>
              <a:t>del espacio muestral, o simplemente </a:t>
            </a:r>
            <a:r>
              <a:rPr lang="es-ES" altLang="es-CR" b="1"/>
              <a:t>punto muestral</a:t>
            </a:r>
            <a:r>
              <a:rPr lang="es-ES" altLang="es-CR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R"/>
              <a:t>Si el espacio muestral tiene un número finito de elementos, se puede listar los miembros separados por comas y encerrarlos en llaves.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 b="1"/>
              <a:t>Experimento:</a:t>
            </a:r>
            <a:r>
              <a:rPr lang="es-ES" altLang="es-CR"/>
              <a:t> Lanzar un dado. </a:t>
            </a:r>
          </a:p>
          <a:p>
            <a:pPr lvl="2" eaLnBrk="1" hangingPunct="1">
              <a:lnSpc>
                <a:spcPct val="90000"/>
              </a:lnSpc>
            </a:pPr>
            <a:r>
              <a:rPr lang="es-ES" altLang="es-CR" sz="1800"/>
              <a:t>El espacio muestral de ver qué número sale es </a:t>
            </a:r>
            <a:r>
              <a:rPr lang="es-ES" altLang="es-CR" sz="1800" i="1"/>
              <a:t>S</a:t>
            </a:r>
            <a:r>
              <a:rPr lang="es-ES" altLang="es-CR" sz="1800" baseline="-25000"/>
              <a:t>1</a:t>
            </a:r>
            <a:r>
              <a:rPr lang="es-ES" altLang="es-CR" sz="1800"/>
              <a:t> = {1, 2, 3, 4, 5, 6}.</a:t>
            </a:r>
          </a:p>
          <a:p>
            <a:pPr lvl="2" eaLnBrk="1" hangingPunct="1">
              <a:lnSpc>
                <a:spcPct val="90000"/>
              </a:lnSpc>
            </a:pPr>
            <a:r>
              <a:rPr lang="es-ES" altLang="es-CR" sz="1800"/>
              <a:t>El espacio muestral de ver si el número es par o impar es </a:t>
            </a:r>
            <a:r>
              <a:rPr lang="es-ES" altLang="es-CR" sz="1800" i="1"/>
              <a:t>S</a:t>
            </a:r>
            <a:r>
              <a:rPr lang="es-ES" altLang="es-CR" sz="1800" baseline="-25000"/>
              <a:t>2</a:t>
            </a:r>
            <a:r>
              <a:rPr lang="es-ES" altLang="es-CR" sz="1800"/>
              <a:t> = {par, impar}.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3 Marcador de número de diapositiva">
            <a:extLst>
              <a:ext uri="{FF2B5EF4-FFF2-40B4-BE49-F238E27FC236}">
                <a16:creationId xmlns:a16="http://schemas.microsoft.com/office/drawing/2014/main" id="{0A7A6AB5-5C9F-492A-9833-6B85C26DAB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FF6E23-5B0A-42DE-87B8-911D457C58C9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FAD2F82D-CCF0-460B-ADE9-BF8790761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</a:t>
            </a:r>
          </a:p>
        </p:txBody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179284A2-C616-477B-9269-CEC5E2F43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La probabilidad de la ocurrencia de un evento que resulta de un experimento estadístico se evalúa por medio de un conjunto de números reales denominados </a:t>
            </a:r>
            <a:r>
              <a:rPr lang="es-ES" altLang="es-CR" b="1"/>
              <a:t>pesos</a:t>
            </a:r>
            <a:r>
              <a:rPr lang="es-ES" altLang="es-CR"/>
              <a:t> o </a:t>
            </a:r>
            <a:r>
              <a:rPr lang="es-ES" altLang="es-CR" b="1"/>
              <a:t>probabilidades</a:t>
            </a:r>
            <a:r>
              <a:rPr lang="es-ES" altLang="es-CR"/>
              <a:t> que van de 0 a 1.</a:t>
            </a:r>
          </a:p>
          <a:p>
            <a:pPr eaLnBrk="1" hangingPunct="1"/>
            <a:r>
              <a:rPr lang="es-ES" altLang="es-CR"/>
              <a:t>Para todo punto en el espacio muestral asignamos una probabilidad tal que la suma de todas las probabilidades es 1.</a:t>
            </a:r>
          </a:p>
          <a:p>
            <a:pPr eaLnBrk="1" hangingPunct="1"/>
            <a:r>
              <a:rPr lang="es-ES" altLang="es-CR"/>
              <a:t>La </a:t>
            </a:r>
            <a:r>
              <a:rPr lang="es-ES" altLang="es-CR" b="1"/>
              <a:t>probabilidad</a:t>
            </a:r>
            <a:r>
              <a:rPr lang="es-ES" altLang="es-CR"/>
              <a:t> de un evento </a:t>
            </a:r>
            <a:r>
              <a:rPr lang="es-ES" altLang="es-CR" i="1"/>
              <a:t>A</a:t>
            </a:r>
            <a:r>
              <a:rPr lang="es-ES" altLang="es-CR"/>
              <a:t> es la suma de los pesos de todos los puntos muestrales en </a:t>
            </a:r>
            <a:r>
              <a:rPr lang="es-ES" altLang="es-CR" i="1"/>
              <a:t>A</a:t>
            </a:r>
            <a:r>
              <a:rPr lang="es-ES" altLang="es-CR"/>
              <a:t>. Por tanto,</a:t>
            </a:r>
          </a:p>
        </p:txBody>
      </p:sp>
      <p:graphicFrame>
        <p:nvGraphicFramePr>
          <p:cNvPr id="102405" name="Object 4">
            <a:extLst>
              <a:ext uri="{FF2B5EF4-FFF2-40B4-BE49-F238E27FC236}">
                <a16:creationId xmlns:a16="http://schemas.microsoft.com/office/drawing/2014/main" id="{23D9C3CF-B750-494F-AB1D-C5076E3B657F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84438" y="5229225"/>
          <a:ext cx="47212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1" name="Ecuación" r:id="rId4" imgW="2247900" imgH="215900" progId="Equation.3">
                  <p:embed/>
                </p:oleObj>
              </mc:Choice>
              <mc:Fallback>
                <p:oleObj name="Ecuación" r:id="rId4" imgW="22479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229225"/>
                        <a:ext cx="47212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3 Marcador de número de diapositiva">
            <a:extLst>
              <a:ext uri="{FF2B5EF4-FFF2-40B4-BE49-F238E27FC236}">
                <a16:creationId xmlns:a16="http://schemas.microsoft.com/office/drawing/2014/main" id="{122A59E6-016F-49A9-98F9-D4B3A913EF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8BD28D-1B5F-44A8-8D65-34A31140E327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D51CEE83-D782-4656-A756-0EF1ED0F1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 (cont.)</a:t>
            </a:r>
          </a:p>
        </p:txBody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80E510ED-1D4F-4327-A3E8-896414056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Experimento #1:</a:t>
            </a:r>
            <a:r>
              <a:rPr lang="es-ES" altLang="es-CR"/>
              <a:t> Se lanza dos veces una moneda. ¿Cuál es la probabilidad de que salga al menos un escudo?</a:t>
            </a:r>
          </a:p>
          <a:p>
            <a:pPr lvl="1" eaLnBrk="1" hangingPunct="1"/>
            <a:r>
              <a:rPr lang="es-ES" altLang="es-CR"/>
              <a:t>Espacio muestral: </a:t>
            </a:r>
            <a:r>
              <a:rPr lang="es-ES" altLang="es-CR" i="1"/>
              <a:t>S</a:t>
            </a:r>
            <a:r>
              <a:rPr lang="es-ES" altLang="es-CR"/>
              <a:t> = {EE, EC, CE, CC}</a:t>
            </a:r>
          </a:p>
          <a:p>
            <a:pPr lvl="2" eaLnBrk="1" hangingPunct="1"/>
            <a:r>
              <a:rPr lang="es-ES" altLang="es-CR" sz="1800"/>
              <a:t>Si la monda está balanceada cualquiera de los resultados tiene la misma probabilidad de ocurrencia. </a:t>
            </a:r>
          </a:p>
          <a:p>
            <a:pPr lvl="2" eaLnBrk="1" hangingPunct="1"/>
            <a:r>
              <a:rPr lang="es-ES" altLang="es-CR" sz="1800"/>
              <a:t>Por lo tanto, se asigna una probabilidad </a:t>
            </a:r>
            <a:r>
              <a:rPr lang="es-ES" altLang="es-CR" sz="1800" i="1"/>
              <a:t>w</a:t>
            </a:r>
            <a:r>
              <a:rPr lang="es-ES" altLang="es-CR" sz="1800"/>
              <a:t> a cada uno de los puntos muestrales. Entonces, 4</a:t>
            </a:r>
            <a:r>
              <a:rPr lang="es-ES" altLang="es-CR" sz="1800" i="1"/>
              <a:t>w</a:t>
            </a:r>
            <a:r>
              <a:rPr lang="es-ES" altLang="es-CR" sz="1800"/>
              <a:t> = 1, o </a:t>
            </a:r>
            <a:r>
              <a:rPr lang="es-ES" altLang="es-CR" sz="1800" i="1"/>
              <a:t>w</a:t>
            </a:r>
            <a:r>
              <a:rPr lang="es-ES" altLang="es-CR" sz="1800"/>
              <a:t> = ¼.</a:t>
            </a:r>
          </a:p>
          <a:p>
            <a:pPr lvl="1" eaLnBrk="1" hangingPunct="1"/>
            <a:r>
              <a:rPr lang="es-ES" altLang="es-CR"/>
              <a:t>Evento </a:t>
            </a:r>
            <a:r>
              <a:rPr lang="es-ES" altLang="es-CR" i="1"/>
              <a:t>A</a:t>
            </a:r>
            <a:r>
              <a:rPr lang="es-ES" altLang="es-CR"/>
              <a:t>: Salga al menos un escudo, </a:t>
            </a:r>
            <a:r>
              <a:rPr lang="es-ES" altLang="es-CR" i="1"/>
              <a:t>A</a:t>
            </a:r>
            <a:r>
              <a:rPr lang="es-ES" altLang="es-CR"/>
              <a:t> = {EE, EC, CE}</a:t>
            </a:r>
          </a:p>
          <a:p>
            <a:pPr lvl="1" eaLnBrk="1" hangingPunct="1"/>
            <a:r>
              <a:rPr lang="es-ES" altLang="es-CR"/>
              <a:t>Probabilidad del Evento </a:t>
            </a:r>
            <a:r>
              <a:rPr lang="es-ES" altLang="es-CR" i="1"/>
              <a:t>A</a:t>
            </a:r>
            <a:r>
              <a:rPr lang="es-ES" altLang="es-CR"/>
              <a:t>: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A</a:t>
            </a:r>
            <a:r>
              <a:rPr lang="es-ES" altLang="es-CR"/>
              <a:t>) = ¼ + ¼ + ¼ = ¾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3 Marcador de número de diapositiva">
            <a:extLst>
              <a:ext uri="{FF2B5EF4-FFF2-40B4-BE49-F238E27FC236}">
                <a16:creationId xmlns:a16="http://schemas.microsoft.com/office/drawing/2014/main" id="{BCCACA6C-3369-4A72-A8D9-F977EB5B8B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9903F4-3A98-4A2B-9E2E-5C6534B4980F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DD07EDAC-2EE1-42BC-BFB5-006A70ED8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 (cont.)</a:t>
            </a:r>
          </a:p>
        </p:txBody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FD235DFA-F096-442E-B8F1-8BB0A61EC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Experimento #2:</a:t>
            </a:r>
            <a:r>
              <a:rPr lang="es-ES" altLang="es-CR"/>
              <a:t> Se lanza una vez un dado que está cargado, los pares tienen doble probabilidad de salir. ¿Cuál es la probabilidad de que salga un número menor que 4?</a:t>
            </a:r>
          </a:p>
          <a:p>
            <a:pPr lvl="1" eaLnBrk="1" hangingPunct="1"/>
            <a:r>
              <a:rPr lang="es-ES" altLang="es-CR"/>
              <a:t>Espacio muestral: </a:t>
            </a:r>
            <a:r>
              <a:rPr lang="es-ES" altLang="es-CR" i="1"/>
              <a:t>S</a:t>
            </a:r>
            <a:r>
              <a:rPr lang="es-ES" altLang="es-CR"/>
              <a:t> = {1, 2, 3, 4, 5, 6}</a:t>
            </a:r>
          </a:p>
          <a:p>
            <a:pPr lvl="2" eaLnBrk="1" hangingPunct="1"/>
            <a:r>
              <a:rPr lang="es-ES" altLang="es-CR" sz="1800"/>
              <a:t>Se asigna una probabilidad </a:t>
            </a:r>
            <a:r>
              <a:rPr lang="es-ES" altLang="es-CR" sz="1800" i="1"/>
              <a:t>w</a:t>
            </a:r>
            <a:r>
              <a:rPr lang="es-ES" altLang="es-CR" sz="1800"/>
              <a:t> a cada número impar y una probabilidad de 2</a:t>
            </a:r>
            <a:r>
              <a:rPr lang="es-ES" altLang="es-CR" sz="1800" i="1"/>
              <a:t>w</a:t>
            </a:r>
            <a:r>
              <a:rPr lang="es-ES" altLang="es-CR" sz="1800"/>
              <a:t> a cada número par. Entonces, 9</a:t>
            </a:r>
            <a:r>
              <a:rPr lang="es-ES" altLang="es-CR" sz="1800" i="1"/>
              <a:t>w</a:t>
            </a:r>
            <a:r>
              <a:rPr lang="es-ES" altLang="es-CR" sz="1800"/>
              <a:t> = 1, o </a:t>
            </a:r>
            <a:r>
              <a:rPr lang="es-ES" altLang="es-CR" sz="1800" i="1"/>
              <a:t>w</a:t>
            </a:r>
            <a:r>
              <a:rPr lang="es-ES" altLang="es-CR" sz="1800"/>
              <a:t> = 1/9.</a:t>
            </a:r>
          </a:p>
          <a:p>
            <a:pPr lvl="1" eaLnBrk="1" hangingPunct="1"/>
            <a:r>
              <a:rPr lang="es-ES" altLang="es-CR"/>
              <a:t>Evento </a:t>
            </a:r>
            <a:r>
              <a:rPr lang="es-ES" altLang="es-CR" i="1"/>
              <a:t>A</a:t>
            </a:r>
            <a:r>
              <a:rPr lang="es-ES" altLang="es-CR"/>
              <a:t>: Salga un número menor a 4, </a:t>
            </a:r>
            <a:r>
              <a:rPr lang="es-ES" altLang="es-CR" i="1"/>
              <a:t>A</a:t>
            </a:r>
            <a:r>
              <a:rPr lang="es-ES" altLang="es-CR"/>
              <a:t> = {1, 2, 3}</a:t>
            </a:r>
          </a:p>
          <a:p>
            <a:pPr lvl="1" eaLnBrk="1" hangingPunct="1"/>
            <a:r>
              <a:rPr lang="es-ES" altLang="es-CR"/>
              <a:t>Probabilidad del Evento </a:t>
            </a:r>
            <a:r>
              <a:rPr lang="es-ES" altLang="es-CR" i="1"/>
              <a:t>A</a:t>
            </a:r>
            <a:r>
              <a:rPr lang="es-ES" altLang="es-CR"/>
              <a:t>: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A</a:t>
            </a:r>
            <a:r>
              <a:rPr lang="es-ES" altLang="es-CR"/>
              <a:t>) = 1/9 + 2/9 + 1/9 = 4/9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3 Marcador de número de diapositiva">
            <a:extLst>
              <a:ext uri="{FF2B5EF4-FFF2-40B4-BE49-F238E27FC236}">
                <a16:creationId xmlns:a16="http://schemas.microsoft.com/office/drawing/2014/main" id="{AE7185D8-C8F9-4C3D-A4F4-E5AA956951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1657B7-88B2-4A56-A4A8-CC3F2EDFEED3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C4CEA5D1-AEF1-41B3-947B-01D6E3272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 (cont.)</a:t>
            </a:r>
          </a:p>
        </p:txBody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FAA26796-DAFA-4CDF-9770-73D882E40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Experimento #3:</a:t>
            </a:r>
            <a:r>
              <a:rPr lang="es-ES" altLang="es-CR"/>
              <a:t> Se lanza una vez un dado que está cargado, los pares tienen doble probabilidad de salir. ¿Cuál es la probabilidad de que salga un número par y que sea divisible entre 3?</a:t>
            </a:r>
          </a:p>
          <a:p>
            <a:pPr lvl="1" eaLnBrk="1" hangingPunct="1"/>
            <a:r>
              <a:rPr lang="es-ES" altLang="es-CR"/>
              <a:t>Espacio muestral: </a:t>
            </a:r>
            <a:r>
              <a:rPr lang="es-ES" altLang="es-CR" i="1"/>
              <a:t>S</a:t>
            </a:r>
            <a:r>
              <a:rPr lang="es-ES" altLang="es-CR"/>
              <a:t> = {1, 2, 3, 4, 5, 6}</a:t>
            </a:r>
          </a:p>
          <a:p>
            <a:pPr lvl="2" eaLnBrk="1" hangingPunct="1"/>
            <a:r>
              <a:rPr lang="es-ES" altLang="es-CR" sz="1800"/>
              <a:t>Se asigna una probabilidad </a:t>
            </a:r>
            <a:r>
              <a:rPr lang="es-ES" altLang="es-CR" sz="1800" i="1"/>
              <a:t>w</a:t>
            </a:r>
            <a:r>
              <a:rPr lang="es-ES" altLang="es-CR" sz="1800"/>
              <a:t> a cada número impar y una probabilidad de 2</a:t>
            </a:r>
            <a:r>
              <a:rPr lang="es-ES" altLang="es-CR" sz="1800" i="1"/>
              <a:t>w</a:t>
            </a:r>
            <a:r>
              <a:rPr lang="es-ES" altLang="es-CR" sz="1800"/>
              <a:t> a cada número par. Entonces, 9</a:t>
            </a:r>
            <a:r>
              <a:rPr lang="es-ES" altLang="es-CR" sz="1800" i="1"/>
              <a:t>w</a:t>
            </a:r>
            <a:r>
              <a:rPr lang="es-ES" altLang="es-CR" sz="1800"/>
              <a:t> = 1, o </a:t>
            </a:r>
            <a:r>
              <a:rPr lang="es-ES" altLang="es-CR" sz="1800" i="1"/>
              <a:t>w</a:t>
            </a:r>
            <a:r>
              <a:rPr lang="es-ES" altLang="es-CR" sz="1800"/>
              <a:t> = 1/9.</a:t>
            </a:r>
          </a:p>
          <a:p>
            <a:pPr lvl="1" eaLnBrk="1" hangingPunct="1"/>
            <a:r>
              <a:rPr lang="es-ES" altLang="es-CR"/>
              <a:t>Evento </a:t>
            </a:r>
            <a:r>
              <a:rPr lang="es-ES" altLang="es-CR" i="1"/>
              <a:t>A</a:t>
            </a:r>
            <a:r>
              <a:rPr lang="es-ES" altLang="es-CR"/>
              <a:t>: Salga un número par, </a:t>
            </a:r>
            <a:r>
              <a:rPr lang="es-ES" altLang="es-CR" i="1"/>
              <a:t>A</a:t>
            </a:r>
            <a:r>
              <a:rPr lang="es-ES" altLang="es-CR"/>
              <a:t> = {2, 4, 6}</a:t>
            </a:r>
          </a:p>
          <a:p>
            <a:pPr lvl="1" eaLnBrk="1" hangingPunct="1"/>
            <a:r>
              <a:rPr lang="es-ES" altLang="es-CR"/>
              <a:t>Evento </a:t>
            </a:r>
            <a:r>
              <a:rPr lang="es-ES" altLang="es-CR" i="1"/>
              <a:t>B</a:t>
            </a:r>
            <a:r>
              <a:rPr lang="es-ES" altLang="es-CR"/>
              <a:t>: Salga un número divisible entre 3, </a:t>
            </a:r>
            <a:r>
              <a:rPr lang="es-ES" altLang="es-CR" i="1"/>
              <a:t>B</a:t>
            </a:r>
            <a:r>
              <a:rPr lang="es-ES" altLang="es-CR"/>
              <a:t> = {3, 6}</a:t>
            </a:r>
          </a:p>
          <a:p>
            <a:pPr lvl="1" eaLnBrk="1" hangingPunct="1"/>
            <a:r>
              <a:rPr lang="es-ES" altLang="es-CR"/>
              <a:t>Probabilidad de </a:t>
            </a:r>
            <a:r>
              <a:rPr lang="es-ES" altLang="es-CR" i="1"/>
              <a:t>A </a:t>
            </a:r>
            <a:r>
              <a:rPr lang="es-ES" altLang="es-CR">
                <a:sym typeface="Symbol" panose="05050102010706020507" pitchFamily="18" charset="2"/>
              </a:rPr>
              <a:t></a:t>
            </a:r>
            <a:r>
              <a:rPr lang="es-ES" altLang="es-CR" i="1"/>
              <a:t> B</a:t>
            </a:r>
            <a:r>
              <a:rPr lang="es-ES" altLang="es-CR"/>
              <a:t>: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A </a:t>
            </a:r>
            <a:r>
              <a:rPr lang="es-ES" altLang="es-CR">
                <a:sym typeface="Symbol" panose="05050102010706020507" pitchFamily="18" charset="2"/>
              </a:rPr>
              <a:t></a:t>
            </a:r>
            <a:r>
              <a:rPr lang="es-ES" altLang="es-CR" i="1"/>
              <a:t> B</a:t>
            </a:r>
            <a:r>
              <a:rPr lang="es-ES" altLang="es-CR"/>
              <a:t>) = 2/9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3 Marcador de número de diapositiva">
            <a:extLst>
              <a:ext uri="{FF2B5EF4-FFF2-40B4-BE49-F238E27FC236}">
                <a16:creationId xmlns:a16="http://schemas.microsoft.com/office/drawing/2014/main" id="{822D7BFB-DB21-4422-9557-5C13BE406E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4A0794-6283-406F-9F1F-F43505A64574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B38E12B2-430F-402B-B657-59A13DC77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 (cont.)</a:t>
            </a:r>
          </a:p>
        </p:txBody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A1E30272-16FF-400A-A9D9-C74CA2DC8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Experimento #4:</a:t>
            </a:r>
            <a:r>
              <a:rPr lang="es-ES" altLang="es-CR"/>
              <a:t> Se lanza una vez un dado que está cargado, los pares tienen doble probabilidad de salir. ¿Cuál es la probabilidad de que salga un número par o que sea divisible entre 3?</a:t>
            </a:r>
          </a:p>
          <a:p>
            <a:pPr lvl="1" eaLnBrk="1" hangingPunct="1"/>
            <a:r>
              <a:rPr lang="es-ES" altLang="es-CR"/>
              <a:t>Espacio muestral: </a:t>
            </a:r>
            <a:r>
              <a:rPr lang="es-ES" altLang="es-CR" i="1"/>
              <a:t>S</a:t>
            </a:r>
            <a:r>
              <a:rPr lang="es-ES" altLang="es-CR"/>
              <a:t> = {1, 2, 3, 4, 5, 6}</a:t>
            </a:r>
          </a:p>
          <a:p>
            <a:pPr lvl="2" eaLnBrk="1" hangingPunct="1"/>
            <a:r>
              <a:rPr lang="es-ES" altLang="es-CR" sz="1800"/>
              <a:t>Se asigna una probabilidad </a:t>
            </a:r>
            <a:r>
              <a:rPr lang="es-ES" altLang="es-CR" sz="1800" i="1"/>
              <a:t>w</a:t>
            </a:r>
            <a:r>
              <a:rPr lang="es-ES" altLang="es-CR" sz="1800"/>
              <a:t> a cada número impar y una probabilidad de 2</a:t>
            </a:r>
            <a:r>
              <a:rPr lang="es-ES" altLang="es-CR" sz="1800" i="1"/>
              <a:t>w</a:t>
            </a:r>
            <a:r>
              <a:rPr lang="es-ES" altLang="es-CR" sz="1800"/>
              <a:t> a cada número par. Entonces, 9</a:t>
            </a:r>
            <a:r>
              <a:rPr lang="es-ES" altLang="es-CR" sz="1800" i="1"/>
              <a:t>w</a:t>
            </a:r>
            <a:r>
              <a:rPr lang="es-ES" altLang="es-CR" sz="1800"/>
              <a:t> = 1, o </a:t>
            </a:r>
            <a:r>
              <a:rPr lang="es-ES" altLang="es-CR" sz="1800" i="1"/>
              <a:t>w</a:t>
            </a:r>
            <a:r>
              <a:rPr lang="es-ES" altLang="es-CR" sz="1800"/>
              <a:t> = 1/9.</a:t>
            </a:r>
          </a:p>
          <a:p>
            <a:pPr lvl="1" eaLnBrk="1" hangingPunct="1"/>
            <a:r>
              <a:rPr lang="es-ES" altLang="es-CR"/>
              <a:t>Evento </a:t>
            </a:r>
            <a:r>
              <a:rPr lang="es-ES" altLang="es-CR" i="1"/>
              <a:t>A</a:t>
            </a:r>
            <a:r>
              <a:rPr lang="es-ES" altLang="es-CR"/>
              <a:t>: Salga un número par, </a:t>
            </a:r>
            <a:r>
              <a:rPr lang="es-ES" altLang="es-CR" i="1"/>
              <a:t>A</a:t>
            </a:r>
            <a:r>
              <a:rPr lang="es-ES" altLang="es-CR"/>
              <a:t> = {2, 4, 6}</a:t>
            </a:r>
          </a:p>
          <a:p>
            <a:pPr lvl="1" eaLnBrk="1" hangingPunct="1"/>
            <a:r>
              <a:rPr lang="es-ES" altLang="es-CR"/>
              <a:t>Evento </a:t>
            </a:r>
            <a:r>
              <a:rPr lang="es-ES" altLang="es-CR" i="1"/>
              <a:t>B</a:t>
            </a:r>
            <a:r>
              <a:rPr lang="es-ES" altLang="es-CR"/>
              <a:t>: Salga un número divisible entre 3, </a:t>
            </a:r>
            <a:r>
              <a:rPr lang="es-ES" altLang="es-CR" i="1"/>
              <a:t>B</a:t>
            </a:r>
            <a:r>
              <a:rPr lang="es-ES" altLang="es-CR"/>
              <a:t> = {3, 6}</a:t>
            </a:r>
          </a:p>
          <a:p>
            <a:pPr lvl="1" eaLnBrk="1" hangingPunct="1"/>
            <a:r>
              <a:rPr lang="es-ES" altLang="es-CR"/>
              <a:t>Probabilidad de </a:t>
            </a:r>
            <a:r>
              <a:rPr lang="es-ES" altLang="es-CR" i="1"/>
              <a:t>A </a:t>
            </a:r>
            <a:r>
              <a:rPr lang="es-ES" altLang="es-CR">
                <a:sym typeface="Symbol" panose="05050102010706020507" pitchFamily="18" charset="2"/>
              </a:rPr>
              <a:t></a:t>
            </a:r>
            <a:r>
              <a:rPr lang="es-ES" altLang="es-CR" i="1"/>
              <a:t> B</a:t>
            </a:r>
            <a:r>
              <a:rPr lang="es-ES" altLang="es-CR"/>
              <a:t>: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A </a:t>
            </a:r>
            <a:r>
              <a:rPr lang="es-ES" altLang="es-CR">
                <a:sym typeface="Symbol" panose="05050102010706020507" pitchFamily="18" charset="2"/>
              </a:rPr>
              <a:t></a:t>
            </a:r>
            <a:r>
              <a:rPr lang="es-ES" altLang="es-CR" i="1"/>
              <a:t> B</a:t>
            </a:r>
            <a:r>
              <a:rPr lang="es-ES" altLang="es-CR"/>
              <a:t>) = 2/9 + 1/9 + 2/9 + 2/9 = 7/9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3 Marcador de número de diapositiva">
            <a:extLst>
              <a:ext uri="{FF2B5EF4-FFF2-40B4-BE49-F238E27FC236}">
                <a16:creationId xmlns:a16="http://schemas.microsoft.com/office/drawing/2014/main" id="{5C3B9D3E-2C17-4E84-A519-87D00FD154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49BAFC-DDA2-488C-A0AC-C635879EFFC5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0D682E2D-35B0-4A7F-9375-4F1107741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 (cont.)</a:t>
            </a:r>
          </a:p>
        </p:txBody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6A032BCF-3316-48ED-A250-0A3FFE20A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Si un experimento puede tener como resultado cualquiera de </a:t>
            </a:r>
            <a:r>
              <a:rPr lang="es-ES" altLang="es-CR" i="1"/>
              <a:t>N</a:t>
            </a:r>
            <a:r>
              <a:rPr lang="es-ES" altLang="es-CR"/>
              <a:t> diferentes resultados igualmente probables, y si exactamente </a:t>
            </a:r>
            <a:r>
              <a:rPr lang="es-ES" altLang="es-CR" i="1"/>
              <a:t>n</a:t>
            </a:r>
            <a:r>
              <a:rPr lang="es-ES" altLang="es-CR"/>
              <a:t> de estos resultados corresponden al evento </a:t>
            </a:r>
            <a:r>
              <a:rPr lang="es-ES" altLang="es-CR" i="1"/>
              <a:t>A</a:t>
            </a:r>
            <a:r>
              <a:rPr lang="es-ES" altLang="es-CR"/>
              <a:t>, entonces la probabilidad del evento </a:t>
            </a:r>
            <a:r>
              <a:rPr lang="es-ES" altLang="es-CR" i="1"/>
              <a:t>A</a:t>
            </a:r>
            <a:r>
              <a:rPr lang="es-ES" altLang="es-CR"/>
              <a:t> es</a:t>
            </a:r>
          </a:p>
        </p:txBody>
      </p:sp>
      <p:graphicFrame>
        <p:nvGraphicFramePr>
          <p:cNvPr id="112645" name="Object 4">
            <a:extLst>
              <a:ext uri="{FF2B5EF4-FFF2-40B4-BE49-F238E27FC236}">
                <a16:creationId xmlns:a16="http://schemas.microsoft.com/office/drawing/2014/main" id="{9ACB935E-8C97-466F-ACB5-55B8E675C9A5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84600" y="3679825"/>
          <a:ext cx="13636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1" name="Ecuación" r:id="rId4" imgW="647419" imgH="393529" progId="Equation.3">
                  <p:embed/>
                </p:oleObj>
              </mc:Choice>
              <mc:Fallback>
                <p:oleObj name="Ecuación" r:id="rId4" imgW="647419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3679825"/>
                        <a:ext cx="136366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3 Marcador de número de diapositiva">
            <a:extLst>
              <a:ext uri="{FF2B5EF4-FFF2-40B4-BE49-F238E27FC236}">
                <a16:creationId xmlns:a16="http://schemas.microsoft.com/office/drawing/2014/main" id="{D6109DE9-9C0B-4AE8-A6D5-C06545F205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7566A9-92D4-4CFB-9B91-3B0C94225B3E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4FCB389E-4B5B-4F6B-B8D1-73DEF8252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 (cont.)</a:t>
            </a:r>
          </a:p>
        </p:txBody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C964A04F-523E-4CA2-92DC-03A230432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Experimento #1:</a:t>
            </a:r>
            <a:r>
              <a:rPr lang="es-ES" altLang="es-CR"/>
              <a:t> Una persona hace una selección aleatoria de uno de los dulces; en los cuales hay un surtido que contiene seis mentas, cuatro chicles y tres chocolates. ¿Cuál es la probabilidad de sacar una menta?</a:t>
            </a:r>
          </a:p>
          <a:p>
            <a:pPr lvl="1" eaLnBrk="1" hangingPunct="1"/>
            <a:r>
              <a:rPr lang="es-ES" altLang="es-CR"/>
              <a:t>Espacio muestral: </a:t>
            </a:r>
            <a:r>
              <a:rPr lang="es-ES" altLang="es-CR" i="1"/>
              <a:t>S</a:t>
            </a:r>
            <a:r>
              <a:rPr lang="es-ES" altLang="es-CR"/>
              <a:t> = {M1, M2, M3, M4, M5, M6, C1, C2, C3, C4, Ch1, Ch2, Ch3}</a:t>
            </a:r>
          </a:p>
          <a:p>
            <a:pPr lvl="2" eaLnBrk="1" hangingPunct="1"/>
            <a:r>
              <a:rPr lang="es-ES" altLang="es-CR" sz="1800"/>
              <a:t>Como hay 6 mentas de los 13 dulces, cada menta tiene una probabilidad de 1/13.</a:t>
            </a:r>
          </a:p>
          <a:p>
            <a:pPr lvl="1" eaLnBrk="1" hangingPunct="1"/>
            <a:r>
              <a:rPr lang="es-ES" altLang="es-CR"/>
              <a:t>Evento </a:t>
            </a:r>
            <a:r>
              <a:rPr lang="es-ES" altLang="es-CR" i="1"/>
              <a:t>A</a:t>
            </a:r>
            <a:r>
              <a:rPr lang="es-ES" altLang="es-CR"/>
              <a:t>: Sacar una menta, </a:t>
            </a:r>
            <a:r>
              <a:rPr lang="es-ES" altLang="es-CR" i="1"/>
              <a:t>A</a:t>
            </a:r>
            <a:r>
              <a:rPr lang="es-ES" altLang="es-CR"/>
              <a:t> = {M1, M2, M3, M4, M5, M6}</a:t>
            </a:r>
          </a:p>
          <a:p>
            <a:pPr lvl="1" eaLnBrk="1" hangingPunct="1"/>
            <a:r>
              <a:rPr lang="es-ES" altLang="es-CR"/>
              <a:t>Probabilidad del Evento </a:t>
            </a:r>
            <a:r>
              <a:rPr lang="es-ES" altLang="es-CR" i="1"/>
              <a:t>A</a:t>
            </a:r>
            <a:r>
              <a:rPr lang="es-ES" altLang="es-CR"/>
              <a:t>: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A</a:t>
            </a:r>
            <a:r>
              <a:rPr lang="es-ES" altLang="es-CR"/>
              <a:t>) = 6 * 1/13 = 6/13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3 Marcador de número de diapositiva">
            <a:extLst>
              <a:ext uri="{FF2B5EF4-FFF2-40B4-BE49-F238E27FC236}">
                <a16:creationId xmlns:a16="http://schemas.microsoft.com/office/drawing/2014/main" id="{7F00764A-F386-4283-8C6A-95B6E819D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334C65-18AD-4065-9CA8-5B37E6CE2F8B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F6DD9C91-4345-4934-9272-696040D03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 (cont.)</a:t>
            </a:r>
          </a:p>
        </p:txBody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FDC7FDB1-05CA-4204-BB23-3E208F10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R" b="1"/>
              <a:t>Experimento #2:</a:t>
            </a:r>
            <a:r>
              <a:rPr lang="es-ES" altLang="es-CR"/>
              <a:t> Una persona hace una selección aleatoria de uno de los dulces; en los cuales hay un surtido que contiene seis mentas, cuatro chicles y tres chocolates. ¿Cuál es la probabilidad de sacar un chicle o un chocolate?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Espacio muestral: </a:t>
            </a:r>
            <a:r>
              <a:rPr lang="es-ES" altLang="es-CR" i="1"/>
              <a:t>S</a:t>
            </a:r>
            <a:r>
              <a:rPr lang="es-ES" altLang="es-CR"/>
              <a:t> = {M1, M2, M3, M4, M5, M6, C1, C2, C3, C4, Ch1, Ch2, Ch3}</a:t>
            </a:r>
          </a:p>
          <a:p>
            <a:pPr lvl="2" eaLnBrk="1" hangingPunct="1">
              <a:lnSpc>
                <a:spcPct val="90000"/>
              </a:lnSpc>
            </a:pPr>
            <a:r>
              <a:rPr lang="es-ES" altLang="es-CR" sz="1800"/>
              <a:t>Como hay 7 de los 13 dulces que son chicles o chocolates, cada menta tiene una probabilidad de 1/13.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Evento </a:t>
            </a:r>
            <a:r>
              <a:rPr lang="es-ES" altLang="es-CR" i="1"/>
              <a:t>A</a:t>
            </a:r>
            <a:r>
              <a:rPr lang="es-ES" altLang="es-CR"/>
              <a:t>: Sacar un chicle, </a:t>
            </a:r>
            <a:r>
              <a:rPr lang="es-ES" altLang="es-CR" i="1"/>
              <a:t>A</a:t>
            </a:r>
            <a:r>
              <a:rPr lang="es-ES" altLang="es-CR"/>
              <a:t> = {C1, C2, C3, C4}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Evento </a:t>
            </a:r>
            <a:r>
              <a:rPr lang="es-ES" altLang="es-CR" i="1"/>
              <a:t>B</a:t>
            </a:r>
            <a:r>
              <a:rPr lang="es-ES" altLang="es-CR"/>
              <a:t>: Sacar un chocolate, </a:t>
            </a:r>
            <a:r>
              <a:rPr lang="es-ES" altLang="es-CR" i="1"/>
              <a:t>B</a:t>
            </a:r>
            <a:r>
              <a:rPr lang="es-ES" altLang="es-CR"/>
              <a:t> = {Ch1, Ch2, Ch3}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Probabilidad del Evento </a:t>
            </a:r>
            <a:r>
              <a:rPr lang="es-ES" altLang="es-CR" i="1"/>
              <a:t>A </a:t>
            </a:r>
            <a:r>
              <a:rPr lang="es-ES" altLang="es-CR">
                <a:sym typeface="Symbol" panose="05050102010706020507" pitchFamily="18" charset="2"/>
              </a:rPr>
              <a:t> </a:t>
            </a:r>
            <a:r>
              <a:rPr lang="es-ES" altLang="es-CR" i="1">
                <a:sym typeface="Symbol" panose="05050102010706020507" pitchFamily="18" charset="2"/>
              </a:rPr>
              <a:t>B</a:t>
            </a:r>
            <a:r>
              <a:rPr lang="es-ES" altLang="es-CR"/>
              <a:t>: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A</a:t>
            </a:r>
            <a:r>
              <a:rPr lang="es-ES" altLang="es-CR"/>
              <a:t> </a:t>
            </a:r>
            <a:r>
              <a:rPr lang="es-ES" altLang="es-CR">
                <a:sym typeface="Symbol" panose="05050102010706020507" pitchFamily="18" charset="2"/>
              </a:rPr>
              <a:t> </a:t>
            </a:r>
            <a:r>
              <a:rPr lang="es-ES" altLang="es-CR" i="1">
                <a:sym typeface="Symbol" panose="05050102010706020507" pitchFamily="18" charset="2"/>
              </a:rPr>
              <a:t>B</a:t>
            </a:r>
            <a:r>
              <a:rPr lang="es-ES" altLang="es-CR"/>
              <a:t>) = 4 * 1/13 + 3 * 1/13 = 7/13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3 Marcador de número de diapositiva">
            <a:extLst>
              <a:ext uri="{FF2B5EF4-FFF2-40B4-BE49-F238E27FC236}">
                <a16:creationId xmlns:a16="http://schemas.microsoft.com/office/drawing/2014/main" id="{FA9F4B27-460B-4D1F-9CEB-89643FBCDE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07F654-FA00-4721-9B87-350246B6D9F3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FC1A8D1E-D897-428A-88D2-0B8963EC1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 (cont.)</a:t>
            </a:r>
          </a:p>
        </p:txBody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19144379-003C-468D-BC39-190C0B76E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Experimento #3:</a:t>
            </a:r>
            <a:r>
              <a:rPr lang="es-ES" altLang="es-CR"/>
              <a:t> Se tiene una mano de póquer que consiste de cinco cartas. ¿Cuál es la probabilidad de tener dos ases y tres reinas?</a:t>
            </a:r>
          </a:p>
          <a:p>
            <a:pPr lvl="1" eaLnBrk="1" hangingPunct="1"/>
            <a:r>
              <a:rPr lang="es-ES" altLang="es-CR"/>
              <a:t>Sacar dos ases de cuatro es</a:t>
            </a:r>
          </a:p>
          <a:p>
            <a:pPr lvl="1" eaLnBrk="1" hangingPunct="1"/>
            <a:endParaRPr lang="es-ES" altLang="es-CR"/>
          </a:p>
          <a:p>
            <a:pPr lvl="1" eaLnBrk="1" hangingPunct="1"/>
            <a:endParaRPr lang="es-ES" altLang="es-CR"/>
          </a:p>
          <a:p>
            <a:pPr lvl="1" eaLnBrk="1" hangingPunct="1"/>
            <a:r>
              <a:rPr lang="es-ES" altLang="es-CR"/>
              <a:t>Sacar tres reinas de cuatro es</a:t>
            </a:r>
          </a:p>
          <a:p>
            <a:pPr lvl="1" eaLnBrk="1" hangingPunct="1"/>
            <a:endParaRPr lang="es-ES" altLang="es-CR"/>
          </a:p>
          <a:p>
            <a:pPr lvl="1" eaLnBrk="1" hangingPunct="1"/>
            <a:endParaRPr lang="es-ES" altLang="es-CR"/>
          </a:p>
          <a:p>
            <a:pPr lvl="1" eaLnBrk="1" hangingPunct="1"/>
            <a:r>
              <a:rPr lang="es-ES" altLang="es-CR"/>
              <a:t>El cantidad de manos de dos ases y tres reinas es 6 * 4 = 24.</a:t>
            </a:r>
          </a:p>
        </p:txBody>
      </p:sp>
      <p:graphicFrame>
        <p:nvGraphicFramePr>
          <p:cNvPr id="118789" name="Object 4">
            <a:extLst>
              <a:ext uri="{FF2B5EF4-FFF2-40B4-BE49-F238E27FC236}">
                <a16:creationId xmlns:a16="http://schemas.microsoft.com/office/drawing/2014/main" id="{E4E86586-A76F-44E0-A924-C33BB79E4095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954463" y="4581525"/>
          <a:ext cx="16827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1" name="Ecuación" r:id="rId4" imgW="838200" imgH="457200" progId="Equation.3">
                  <p:embed/>
                </p:oleObj>
              </mc:Choice>
              <mc:Fallback>
                <p:oleObj name="Ecuación" r:id="rId4" imgW="838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4581525"/>
                        <a:ext cx="16827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5">
            <a:extLst>
              <a:ext uri="{FF2B5EF4-FFF2-40B4-BE49-F238E27FC236}">
                <a16:creationId xmlns:a16="http://schemas.microsoft.com/office/drawing/2014/main" id="{DDDC88F6-93E4-4D77-8063-3DB975A195A5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935413" y="3522663"/>
          <a:ext cx="1752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2" name="Ecuación" r:id="rId6" imgW="876300" imgH="457200" progId="Equation.3">
                  <p:embed/>
                </p:oleObj>
              </mc:Choice>
              <mc:Fallback>
                <p:oleObj name="Ecuación" r:id="rId6" imgW="876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3522663"/>
                        <a:ext cx="1752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3 Marcador de número de diapositiva">
            <a:extLst>
              <a:ext uri="{FF2B5EF4-FFF2-40B4-BE49-F238E27FC236}">
                <a16:creationId xmlns:a16="http://schemas.microsoft.com/office/drawing/2014/main" id="{38A74A2F-047F-48B4-BCB7-3ED5B3800D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B404DD-4F04-4D43-8114-81E4B97EF073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413EDE93-C243-456B-A3E2-E6ECC15FA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de un Evento (cont.)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516929E5-D3D5-40F3-AA53-A35F73BC0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Experimento #3:</a:t>
            </a:r>
            <a:r>
              <a:rPr lang="es-ES" altLang="es-CR"/>
              <a:t> Se tiene una mano de póquer que consiste de cinco cartas. ¿Cuál es la probabilidad de tener dos ases y tres reinas?</a:t>
            </a:r>
          </a:p>
          <a:p>
            <a:pPr lvl="1" eaLnBrk="1" hangingPunct="1"/>
            <a:r>
              <a:rPr lang="es-ES" altLang="es-CR"/>
              <a:t>El número total de manos de cinco cartas, las cuales son igualmente probables es</a:t>
            </a:r>
          </a:p>
          <a:p>
            <a:pPr lvl="1" eaLnBrk="1" hangingPunct="1"/>
            <a:endParaRPr lang="es-ES" altLang="es-CR"/>
          </a:p>
          <a:p>
            <a:pPr lvl="1" eaLnBrk="1" hangingPunct="1"/>
            <a:endParaRPr lang="es-ES" altLang="es-CR"/>
          </a:p>
          <a:p>
            <a:pPr lvl="1" eaLnBrk="1" hangingPunct="1"/>
            <a:r>
              <a:rPr lang="es-ES" altLang="es-CR"/>
              <a:t>Por lo tanto, la probabilidad del evento </a:t>
            </a:r>
            <a:r>
              <a:rPr lang="es-ES" altLang="es-CR" i="1"/>
              <a:t>A</a:t>
            </a:r>
            <a:r>
              <a:rPr lang="es-ES" altLang="es-CR"/>
              <a:t> de obtener dos ases y tres reinas en una mano de póquer de cinco cartas es</a:t>
            </a:r>
          </a:p>
        </p:txBody>
      </p:sp>
      <p:graphicFrame>
        <p:nvGraphicFramePr>
          <p:cNvPr id="120837" name="Object 4">
            <a:extLst>
              <a:ext uri="{FF2B5EF4-FFF2-40B4-BE49-F238E27FC236}">
                <a16:creationId xmlns:a16="http://schemas.microsoft.com/office/drawing/2014/main" id="{EB3B2E0B-09C9-4117-A8EF-A1668BD517F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92475" y="5373688"/>
          <a:ext cx="36560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9" name="Ecuación" r:id="rId4" imgW="1828800" imgH="419100" progId="Equation.3">
                  <p:embed/>
                </p:oleObj>
              </mc:Choice>
              <mc:Fallback>
                <p:oleObj name="Ecuación" r:id="rId4" imgW="1828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5373688"/>
                        <a:ext cx="36560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8" name="Object 5">
            <a:extLst>
              <a:ext uri="{FF2B5EF4-FFF2-40B4-BE49-F238E27FC236}">
                <a16:creationId xmlns:a16="http://schemas.microsoft.com/office/drawing/2014/main" id="{697A249C-856F-495B-8E93-5178660A79EC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92500" y="3719513"/>
          <a:ext cx="309086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0" name="Ecuación" r:id="rId6" imgW="1536700" imgH="457200" progId="Equation.3">
                  <p:embed/>
                </p:oleObj>
              </mc:Choice>
              <mc:Fallback>
                <p:oleObj name="Ecuación" r:id="rId6" imgW="15367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719513"/>
                        <a:ext cx="3090863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Marcador de número de diapositiva">
            <a:extLst>
              <a:ext uri="{FF2B5EF4-FFF2-40B4-BE49-F238E27FC236}">
                <a16:creationId xmlns:a16="http://schemas.microsoft.com/office/drawing/2014/main" id="{A5D82442-CD28-4CF6-947A-B1D0D5A14D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3686FE-8A4B-4EB4-AE80-598642B07B81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6DDC059-E4FA-430D-AD4C-920E7B143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altLang="es-CR"/>
              <a:t>Espacio Muestral (cont.)</a:t>
            </a:r>
            <a:endParaRPr lang="es-ES" altLang="es-CR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FD6428A-B86D-4AB1-B6C1-295452549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El ejemplo anterior ilustra que se puede usar más de un espacio muestral para describir los resultados de un experimento.</a:t>
            </a:r>
          </a:p>
          <a:p>
            <a:pPr lvl="1" eaLnBrk="1" hangingPunct="1"/>
            <a:r>
              <a:rPr lang="es-ES" altLang="es-CR" i="1"/>
              <a:t>S</a:t>
            </a:r>
            <a:r>
              <a:rPr lang="es-ES" altLang="es-CR" baseline="-25000"/>
              <a:t>1</a:t>
            </a:r>
            <a:r>
              <a:rPr lang="es-ES" altLang="es-CR"/>
              <a:t> proporciona más información que </a:t>
            </a:r>
            <a:r>
              <a:rPr lang="es-ES" altLang="es-CR" i="1"/>
              <a:t>S</a:t>
            </a:r>
            <a:r>
              <a:rPr lang="es-ES" altLang="es-CR" baseline="-25000"/>
              <a:t>2</a:t>
            </a:r>
            <a:r>
              <a:rPr lang="es-ES" altLang="es-CR"/>
              <a:t>.</a:t>
            </a:r>
          </a:p>
          <a:p>
            <a:pPr lvl="1" eaLnBrk="1" hangingPunct="1"/>
            <a:r>
              <a:rPr lang="es-ES" altLang="es-CR"/>
              <a:t>Si se sabe cuál elemento ocurre en </a:t>
            </a:r>
            <a:r>
              <a:rPr lang="es-ES" altLang="es-CR" i="1"/>
              <a:t>S</a:t>
            </a:r>
            <a:r>
              <a:rPr lang="es-ES" altLang="es-CR" baseline="-25000"/>
              <a:t>1</a:t>
            </a:r>
            <a:r>
              <a:rPr lang="es-ES" altLang="es-CR"/>
              <a:t>, se puede decir cuál resultado ocurre en </a:t>
            </a:r>
            <a:r>
              <a:rPr lang="es-ES" altLang="es-CR" i="1"/>
              <a:t>S</a:t>
            </a:r>
            <a:r>
              <a:rPr lang="es-ES" altLang="es-CR" baseline="-25000"/>
              <a:t>2</a:t>
            </a:r>
            <a:r>
              <a:rPr lang="es-ES" altLang="es-CR"/>
              <a:t>; no obstante, el conocimiento de lo que pasa en </a:t>
            </a:r>
            <a:r>
              <a:rPr lang="es-ES" altLang="es-CR" i="1"/>
              <a:t>S</a:t>
            </a:r>
            <a:r>
              <a:rPr lang="es-ES" altLang="es-CR" baseline="-25000"/>
              <a:t>2</a:t>
            </a:r>
            <a:r>
              <a:rPr lang="es-ES" altLang="es-CR"/>
              <a:t> no es de ayuda en la determinación de cuál elemento en </a:t>
            </a:r>
            <a:r>
              <a:rPr lang="es-ES" altLang="es-CR" i="1"/>
              <a:t>S</a:t>
            </a:r>
            <a:r>
              <a:rPr lang="es-ES" altLang="es-CR" baseline="-25000"/>
              <a:t>1</a:t>
            </a:r>
            <a:r>
              <a:rPr lang="es-ES" altLang="es-CR"/>
              <a:t> ocurre.</a:t>
            </a:r>
          </a:p>
          <a:p>
            <a:pPr eaLnBrk="1" hangingPunct="1"/>
            <a:r>
              <a:rPr lang="es-ES" altLang="es-CR"/>
              <a:t>En general, se desea utilizar un espacio muestral que dé la mayor información acerca de los resultados del experimento.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4 Marcador de número de diapositiva">
            <a:extLst>
              <a:ext uri="{FF2B5EF4-FFF2-40B4-BE49-F238E27FC236}">
                <a16:creationId xmlns:a16="http://schemas.microsoft.com/office/drawing/2014/main" id="{57B3691A-3455-4F75-8FA4-4C3E13F2AB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1904BD-8592-43CB-A4BC-C2344014E0A1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D6928B99-B326-4998-BA70-7269F71F7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Reglas Aditivas</a:t>
            </a:r>
          </a:p>
        </p:txBody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B4B26314-4691-4B18-AAAF-7E34A77402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La </a:t>
            </a:r>
            <a:r>
              <a:rPr lang="es-ES" altLang="es-CR" b="1"/>
              <a:t>regla aditiva</a:t>
            </a:r>
            <a:r>
              <a:rPr lang="es-ES" altLang="es-CR"/>
              <a:t> es una de varias leyes importantes que con frecuencia simplifica el cálculo de probabilidades, y se aplica a uniones de eventos.</a:t>
            </a:r>
          </a:p>
          <a:p>
            <a:pPr eaLnBrk="1" hangingPunct="1"/>
            <a:r>
              <a:rPr lang="es-ES" altLang="es-CR" b="1"/>
              <a:t>Teorema:</a:t>
            </a:r>
            <a:r>
              <a:rPr lang="es-ES" altLang="es-CR"/>
              <a:t> Se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 son cualesquiera eventos, entonces</a:t>
            </a:r>
          </a:p>
        </p:txBody>
      </p:sp>
      <p:graphicFrame>
        <p:nvGraphicFramePr>
          <p:cNvPr id="122885" name="Object 5">
            <a:extLst>
              <a:ext uri="{FF2B5EF4-FFF2-40B4-BE49-F238E27FC236}">
                <a16:creationId xmlns:a16="http://schemas.microsoft.com/office/drawing/2014/main" id="{E6611D74-5E31-4315-8727-89240C5C6663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484438" y="3695700"/>
          <a:ext cx="4587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7" name="Ecuación" r:id="rId4" imgW="2183452" imgH="215806" progId="Equation.3">
                  <p:embed/>
                </p:oleObj>
              </mc:Choice>
              <mc:Fallback>
                <p:oleObj name="Ecuación" r:id="rId4" imgW="2183452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695700"/>
                        <a:ext cx="45878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6" name="Object 6">
            <a:extLst>
              <a:ext uri="{FF2B5EF4-FFF2-40B4-BE49-F238E27FC236}">
                <a16:creationId xmlns:a16="http://schemas.microsoft.com/office/drawing/2014/main" id="{D3187A69-06B8-4B1E-AB00-A6C93D971249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205163" y="4260850"/>
          <a:ext cx="3268662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8" name="Visio" r:id="rId6" imgW="3274771" imgH="1834591" progId="Visio.Drawing.11">
                  <p:embed/>
                </p:oleObj>
              </mc:Choice>
              <mc:Fallback>
                <p:oleObj name="Visio" r:id="rId6" imgW="3274771" imgH="1834591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4260850"/>
                        <a:ext cx="3268662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3 Marcador de número de diapositiva">
            <a:extLst>
              <a:ext uri="{FF2B5EF4-FFF2-40B4-BE49-F238E27FC236}">
                <a16:creationId xmlns:a16="http://schemas.microsoft.com/office/drawing/2014/main" id="{36CD0793-0E87-44A4-9F91-CD9CD3F3AA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D3983F-2B30-4758-BC23-60ADDF710CDB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F73CED93-A32D-4237-B88C-C38C60335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Reglas Aditivas (cont.)</a:t>
            </a:r>
          </a:p>
        </p:txBody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79DFB186-FBE1-4C6A-AB2F-0D8C647DE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Corolarios:</a:t>
            </a:r>
            <a:endParaRPr lang="es-ES" altLang="es-CR"/>
          </a:p>
          <a:p>
            <a:pPr lvl="1" eaLnBrk="1" hangingPunct="1"/>
            <a:r>
              <a:rPr lang="es-ES" altLang="es-CR"/>
              <a:t>Si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 son mutuamente excluyentes, entonces</a:t>
            </a:r>
          </a:p>
          <a:p>
            <a:pPr lvl="1" eaLnBrk="1" hangingPunct="1"/>
            <a:endParaRPr lang="es-ES" altLang="es-CR"/>
          </a:p>
          <a:p>
            <a:pPr lvl="1" eaLnBrk="1" hangingPunct="1"/>
            <a:r>
              <a:rPr lang="es-ES" altLang="es-CR"/>
              <a:t>Si </a:t>
            </a:r>
            <a:r>
              <a:rPr lang="es-ES" altLang="es-CR" i="1"/>
              <a:t>A</a:t>
            </a:r>
            <a:r>
              <a:rPr lang="es-ES" altLang="es-CR" baseline="-25000"/>
              <a:t>1</a:t>
            </a:r>
            <a:r>
              <a:rPr lang="es-ES" altLang="es-CR"/>
              <a:t>, </a:t>
            </a:r>
            <a:r>
              <a:rPr lang="es-ES" altLang="es-CR" i="1"/>
              <a:t>A</a:t>
            </a:r>
            <a:r>
              <a:rPr lang="es-ES" altLang="es-CR" baseline="-25000"/>
              <a:t>2</a:t>
            </a:r>
            <a:r>
              <a:rPr lang="es-ES" altLang="es-CR"/>
              <a:t>, …, </a:t>
            </a:r>
            <a:r>
              <a:rPr lang="es-ES" altLang="es-CR" i="1"/>
              <a:t>A</a:t>
            </a:r>
            <a:r>
              <a:rPr lang="es-ES" altLang="es-CR" i="1" baseline="-25000"/>
              <a:t>n</a:t>
            </a:r>
            <a:r>
              <a:rPr lang="es-ES" altLang="es-CR"/>
              <a:t> son mutuamente excluyentes, entonces</a:t>
            </a:r>
          </a:p>
          <a:p>
            <a:pPr lvl="1" eaLnBrk="1" hangingPunct="1"/>
            <a:endParaRPr lang="es-ES" altLang="es-CR"/>
          </a:p>
          <a:p>
            <a:pPr lvl="1" eaLnBrk="1" hangingPunct="1"/>
            <a:r>
              <a:rPr lang="es-ES" altLang="es-CR"/>
              <a:t>Si </a:t>
            </a:r>
            <a:r>
              <a:rPr lang="es-ES" altLang="es-CR" i="1"/>
              <a:t>A</a:t>
            </a:r>
            <a:r>
              <a:rPr lang="es-ES" altLang="es-CR" baseline="-25000"/>
              <a:t>1</a:t>
            </a:r>
            <a:r>
              <a:rPr lang="es-ES" altLang="es-CR"/>
              <a:t>, </a:t>
            </a:r>
            <a:r>
              <a:rPr lang="es-ES" altLang="es-CR" i="1"/>
              <a:t>A</a:t>
            </a:r>
            <a:r>
              <a:rPr lang="es-ES" altLang="es-CR" baseline="-25000"/>
              <a:t>2</a:t>
            </a:r>
            <a:r>
              <a:rPr lang="es-ES" altLang="es-CR"/>
              <a:t>, …, </a:t>
            </a:r>
            <a:r>
              <a:rPr lang="es-ES" altLang="es-CR" i="1"/>
              <a:t>A</a:t>
            </a:r>
            <a:r>
              <a:rPr lang="es-ES" altLang="es-CR" i="1" baseline="-25000"/>
              <a:t>n</a:t>
            </a:r>
            <a:r>
              <a:rPr lang="es-ES" altLang="es-CR"/>
              <a:t> es una partición de un espacio muestral </a:t>
            </a:r>
            <a:r>
              <a:rPr lang="es-ES" altLang="es-CR" i="1"/>
              <a:t>S</a:t>
            </a:r>
            <a:r>
              <a:rPr lang="es-ES" altLang="es-CR"/>
              <a:t>, entonces</a:t>
            </a:r>
          </a:p>
        </p:txBody>
      </p:sp>
      <p:graphicFrame>
        <p:nvGraphicFramePr>
          <p:cNvPr id="124933" name="Object 6">
            <a:extLst>
              <a:ext uri="{FF2B5EF4-FFF2-40B4-BE49-F238E27FC236}">
                <a16:creationId xmlns:a16="http://schemas.microsoft.com/office/drawing/2014/main" id="{E997155A-2C9A-4CC9-839C-01EF24E1CD7C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195513" y="3573463"/>
          <a:ext cx="62230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1" name="Ecuación" r:id="rId4" imgW="2971800" imgH="228600" progId="Equation.3">
                  <p:embed/>
                </p:oleObj>
              </mc:Choice>
              <mc:Fallback>
                <p:oleObj name="Ecuación" r:id="rId4" imgW="2971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573463"/>
                        <a:ext cx="62230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4" name="Object 4">
            <a:extLst>
              <a:ext uri="{FF2B5EF4-FFF2-40B4-BE49-F238E27FC236}">
                <a16:creationId xmlns:a16="http://schemas.microsoft.com/office/drawing/2014/main" id="{98AE1EB3-DEB5-4B18-973E-9FD9F28507EE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19475" y="2852738"/>
          <a:ext cx="3124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2" name="Ecuación" r:id="rId6" imgW="1485255" imgH="215806" progId="Equation.3">
                  <p:embed/>
                </p:oleObj>
              </mc:Choice>
              <mc:Fallback>
                <p:oleObj name="Ecuación" r:id="rId6" imgW="1485255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852738"/>
                        <a:ext cx="31242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5" name="Object 8">
            <a:extLst>
              <a:ext uri="{FF2B5EF4-FFF2-40B4-BE49-F238E27FC236}">
                <a16:creationId xmlns:a16="http://schemas.microsoft.com/office/drawing/2014/main" id="{848DC992-8366-4D6B-B961-B0BEBDD96728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195513" y="4365625"/>
          <a:ext cx="626903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3" name="Ecuación" r:id="rId8" imgW="2971800" imgH="457200" progId="Equation.3">
                  <p:embed/>
                </p:oleObj>
              </mc:Choice>
              <mc:Fallback>
                <p:oleObj name="Ecuación" r:id="rId8" imgW="29718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365625"/>
                        <a:ext cx="6269037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3 Marcador de número de diapositiva">
            <a:extLst>
              <a:ext uri="{FF2B5EF4-FFF2-40B4-BE49-F238E27FC236}">
                <a16:creationId xmlns:a16="http://schemas.microsoft.com/office/drawing/2014/main" id="{4706A2C5-BECB-4616-9B68-06B22E99A3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398CE9-0B14-4659-BF36-79CD8D3B9DFE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E31FD942-6C50-4631-9CD1-70A54FA9C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Reglas Aditivas (cont.)</a:t>
            </a:r>
          </a:p>
        </p:txBody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FC52E178-E0E5-432D-B0C2-0BAD1A365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Teorema: </a:t>
            </a:r>
            <a:r>
              <a:rPr lang="es-ES" altLang="es-CR"/>
              <a:t>Para tres eventos </a:t>
            </a:r>
            <a:r>
              <a:rPr lang="es-ES" altLang="es-CR" i="1"/>
              <a:t>A</a:t>
            </a:r>
            <a:r>
              <a:rPr lang="es-ES" altLang="es-CR"/>
              <a:t>, </a:t>
            </a:r>
            <a:r>
              <a:rPr lang="es-ES" altLang="es-CR" i="1"/>
              <a:t>B</a:t>
            </a:r>
            <a:r>
              <a:rPr lang="es-ES" altLang="es-CR"/>
              <a:t> y </a:t>
            </a:r>
            <a:r>
              <a:rPr lang="es-ES" altLang="es-CR" i="1"/>
              <a:t>C</a:t>
            </a:r>
            <a:r>
              <a:rPr lang="es-ES" altLang="es-CR"/>
              <a:t>, se tiene</a:t>
            </a:r>
          </a:p>
          <a:p>
            <a:pPr eaLnBrk="1" hangingPunct="1"/>
            <a:endParaRPr lang="es-ES" altLang="es-CR"/>
          </a:p>
          <a:p>
            <a:pPr eaLnBrk="1" hangingPunct="1"/>
            <a:endParaRPr lang="es-ES" altLang="es-CR"/>
          </a:p>
          <a:p>
            <a:pPr eaLnBrk="1" hangingPunct="1"/>
            <a:endParaRPr lang="es-ES" altLang="es-CR"/>
          </a:p>
          <a:p>
            <a:pPr eaLnBrk="1" hangingPunct="1"/>
            <a:r>
              <a:rPr lang="es-ES" altLang="es-CR" b="1"/>
              <a:t>Teorema:</a:t>
            </a:r>
            <a:r>
              <a:rPr lang="es-ES" altLang="es-CR"/>
              <a:t> Si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A’</a:t>
            </a:r>
            <a:r>
              <a:rPr lang="es-ES" altLang="es-CR"/>
              <a:t> son eventos complementarios, entonces</a:t>
            </a:r>
          </a:p>
        </p:txBody>
      </p:sp>
      <p:graphicFrame>
        <p:nvGraphicFramePr>
          <p:cNvPr id="126981" name="Object 5">
            <a:extLst>
              <a:ext uri="{FF2B5EF4-FFF2-40B4-BE49-F238E27FC236}">
                <a16:creationId xmlns:a16="http://schemas.microsoft.com/office/drawing/2014/main" id="{80C839DB-862A-468E-9733-A152D520D22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03350" y="2492375"/>
          <a:ext cx="671830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3" name="Ecuación" r:id="rId4" imgW="3213100" imgH="673100" progId="Equation.3">
                  <p:embed/>
                </p:oleObj>
              </mc:Choice>
              <mc:Fallback>
                <p:oleObj name="Ecuación" r:id="rId4" imgW="3213100" imgH="673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92375"/>
                        <a:ext cx="671830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6">
            <a:extLst>
              <a:ext uri="{FF2B5EF4-FFF2-40B4-BE49-F238E27FC236}">
                <a16:creationId xmlns:a16="http://schemas.microsoft.com/office/drawing/2014/main" id="{FF1644D9-37E1-4C49-B4FB-2EE7FE18EF0D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679700" y="4292600"/>
          <a:ext cx="4556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4" name="Ecuación" r:id="rId6" imgW="2171700" imgH="215900" progId="Equation.3">
                  <p:embed/>
                </p:oleObj>
              </mc:Choice>
              <mc:Fallback>
                <p:oleObj name="Ecuación" r:id="rId6" imgW="21717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4292600"/>
                        <a:ext cx="45561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3 Marcador de número de diapositiva">
            <a:extLst>
              <a:ext uri="{FF2B5EF4-FFF2-40B4-BE49-F238E27FC236}">
                <a16:creationId xmlns:a16="http://schemas.microsoft.com/office/drawing/2014/main" id="{ECC035DC-F748-4D13-A700-CB00B997AE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AFDFCE-9338-40DB-8727-F00C8AAEC85C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0F00B515-479C-4D24-9803-B7CA58D9B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Condicional</a:t>
            </a:r>
          </a:p>
        </p:txBody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640B1FB5-0107-425A-9B86-3D02318DB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La probabilidad de que un evento </a:t>
            </a:r>
            <a:r>
              <a:rPr lang="es-ES" altLang="es-CR" i="1"/>
              <a:t>B</a:t>
            </a:r>
            <a:r>
              <a:rPr lang="es-ES" altLang="es-CR"/>
              <a:t> ocurra cuando se sabe que ya ocurrió algún evento </a:t>
            </a:r>
            <a:r>
              <a:rPr lang="es-ES" altLang="es-CR" i="1"/>
              <a:t>A</a:t>
            </a:r>
            <a:r>
              <a:rPr lang="es-ES" altLang="es-CR"/>
              <a:t> se llama </a:t>
            </a:r>
            <a:r>
              <a:rPr lang="es-ES" altLang="es-CR" b="1"/>
              <a:t>probabilidad condicional</a:t>
            </a:r>
            <a:r>
              <a:rPr lang="es-ES" altLang="es-CR"/>
              <a:t> y se denota por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B</a:t>
            </a:r>
            <a:r>
              <a:rPr lang="es-ES" altLang="es-CR"/>
              <a:t> | </a:t>
            </a:r>
            <a:r>
              <a:rPr lang="es-ES" altLang="es-CR" i="1"/>
              <a:t>A</a:t>
            </a:r>
            <a:r>
              <a:rPr lang="es-ES" altLang="es-CR"/>
              <a:t>).</a:t>
            </a:r>
          </a:p>
          <a:p>
            <a:pPr lvl="1" eaLnBrk="1" hangingPunct="1"/>
            <a:r>
              <a:rPr lang="es-ES" altLang="es-CR"/>
              <a:t>El símbolo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B</a:t>
            </a:r>
            <a:r>
              <a:rPr lang="es-ES" altLang="es-CR"/>
              <a:t> | </a:t>
            </a:r>
            <a:r>
              <a:rPr lang="es-ES" altLang="es-CR" i="1"/>
              <a:t>A</a:t>
            </a:r>
            <a:r>
              <a:rPr lang="es-ES" altLang="es-CR"/>
              <a:t>) por lo general se lee “la probabilidad que ocurra </a:t>
            </a:r>
            <a:r>
              <a:rPr lang="es-ES" altLang="es-CR" i="1"/>
              <a:t>B</a:t>
            </a:r>
            <a:r>
              <a:rPr lang="es-ES" altLang="es-CR"/>
              <a:t> dado que ocurrió </a:t>
            </a:r>
            <a:r>
              <a:rPr lang="es-ES" altLang="es-CR" i="1"/>
              <a:t>A</a:t>
            </a:r>
            <a:r>
              <a:rPr lang="es-ES" altLang="es-CR"/>
              <a:t>”, o simplemente “la probabilidad de </a:t>
            </a:r>
            <a:r>
              <a:rPr lang="es-ES" altLang="es-CR" i="1"/>
              <a:t>B</a:t>
            </a:r>
            <a:r>
              <a:rPr lang="es-ES" altLang="es-CR"/>
              <a:t> dado </a:t>
            </a:r>
            <a:r>
              <a:rPr lang="es-ES" altLang="es-CR" i="1"/>
              <a:t>A</a:t>
            </a:r>
            <a:r>
              <a:rPr lang="es-ES" altLang="es-CR"/>
              <a:t>”.</a:t>
            </a:r>
          </a:p>
          <a:p>
            <a:pPr eaLnBrk="1" hangingPunct="1"/>
            <a:r>
              <a:rPr lang="es-ES" altLang="es-CR"/>
              <a:t>La probabilidad condicional, denotada por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B</a:t>
            </a:r>
            <a:r>
              <a:rPr lang="es-ES" altLang="es-CR"/>
              <a:t> | </a:t>
            </a:r>
            <a:r>
              <a:rPr lang="es-ES" altLang="es-CR" i="1"/>
              <a:t>A</a:t>
            </a:r>
            <a:r>
              <a:rPr lang="es-ES" altLang="es-CR"/>
              <a:t>), se define como:</a:t>
            </a:r>
          </a:p>
        </p:txBody>
      </p:sp>
      <p:graphicFrame>
        <p:nvGraphicFramePr>
          <p:cNvPr id="129029" name="Object 4">
            <a:extLst>
              <a:ext uri="{FF2B5EF4-FFF2-40B4-BE49-F238E27FC236}">
                <a16:creationId xmlns:a16="http://schemas.microsoft.com/office/drawing/2014/main" id="{9643C7B3-F1CB-47FE-9334-AF58AD7EABE4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43213" y="4365625"/>
          <a:ext cx="42783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" name="Ecuación" r:id="rId4" imgW="2057400" imgH="419100" progId="Equation.3">
                  <p:embed/>
                </p:oleObj>
              </mc:Choice>
              <mc:Fallback>
                <p:oleObj name="Ecuación" r:id="rId4" imgW="20574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365625"/>
                        <a:ext cx="427831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3 Marcador de número de diapositiva">
            <a:extLst>
              <a:ext uri="{FF2B5EF4-FFF2-40B4-BE49-F238E27FC236}">
                <a16:creationId xmlns:a16="http://schemas.microsoft.com/office/drawing/2014/main" id="{FF89C41A-0DDF-4199-89E0-C93DC6BA90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979740-53C4-46BF-87FA-8184B7C2490F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959D323D-287A-41EA-B99B-4E1EAFB97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Condicional (cont.)</a:t>
            </a:r>
          </a:p>
        </p:txBody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FCCAC2BB-0AF7-4FFE-94EB-B62CE0B6A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Ejemplo:</a:t>
            </a:r>
            <a:r>
              <a:rPr lang="es-ES" altLang="es-CR"/>
              <a:t> La probabilidad de que un vuelo programado salga a tiempo es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B</a:t>
            </a:r>
            <a:r>
              <a:rPr lang="es-ES" altLang="es-CR"/>
              <a:t>) = 0.83; la probabilidad de que llegue a tiempo es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A</a:t>
            </a:r>
            <a:r>
              <a:rPr lang="es-ES" altLang="es-CR"/>
              <a:t>) = 0.82; y la probabilidad de que salga y llegue a tiempo es </a:t>
            </a:r>
            <a:r>
              <a:rPr lang="es-ES" altLang="es-CR" i="1"/>
              <a:t>P</a:t>
            </a:r>
            <a:r>
              <a:rPr lang="es-ES" altLang="es-CR"/>
              <a:t>(</a:t>
            </a:r>
            <a:r>
              <a:rPr lang="es-ES" altLang="es-CR" i="1"/>
              <a:t>A </a:t>
            </a:r>
            <a:r>
              <a:rPr lang="es-ES" altLang="es-CR">
                <a:sym typeface="Symbol" panose="05050102010706020507" pitchFamily="18" charset="2"/>
              </a:rPr>
              <a:t></a:t>
            </a:r>
            <a:r>
              <a:rPr lang="es-ES" altLang="es-CR" i="1"/>
              <a:t> B</a:t>
            </a:r>
            <a:r>
              <a:rPr lang="es-ES" altLang="es-CR"/>
              <a:t>) = 0.78.Encuentre la probabilidad de que un avión llegue a tiempo dado que salió a tiempo y que salió a tiempo dado que llegó a tiempo.</a:t>
            </a:r>
          </a:p>
          <a:p>
            <a:pPr lvl="1" eaLnBrk="1" hangingPunct="1"/>
            <a:r>
              <a:rPr lang="es-ES" altLang="es-CR"/>
              <a:t>Probabilidad de que llegue a tiempo dado que salió a tiempo:</a:t>
            </a:r>
          </a:p>
          <a:p>
            <a:pPr lvl="1" eaLnBrk="1" hangingPunct="1"/>
            <a:endParaRPr lang="es-ES" altLang="es-CR"/>
          </a:p>
          <a:p>
            <a:pPr lvl="1" eaLnBrk="1" hangingPunct="1"/>
            <a:endParaRPr lang="es-ES" altLang="es-CR"/>
          </a:p>
          <a:p>
            <a:pPr lvl="1" eaLnBrk="1" hangingPunct="1"/>
            <a:r>
              <a:rPr lang="es-ES" altLang="es-CR"/>
              <a:t>Probabilidad de que salió a tiempo dado que llegó a tiempo:</a:t>
            </a:r>
          </a:p>
        </p:txBody>
      </p:sp>
      <p:graphicFrame>
        <p:nvGraphicFramePr>
          <p:cNvPr id="131077" name="Object 4">
            <a:extLst>
              <a:ext uri="{FF2B5EF4-FFF2-40B4-BE49-F238E27FC236}">
                <a16:creationId xmlns:a16="http://schemas.microsoft.com/office/drawing/2014/main" id="{EBA87506-8781-4E58-A509-A7CAD363431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11513" y="4652963"/>
          <a:ext cx="4240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9" name="Ecuación" r:id="rId4" imgW="2120900" imgH="419100" progId="Equation.3">
                  <p:embed/>
                </p:oleObj>
              </mc:Choice>
              <mc:Fallback>
                <p:oleObj name="Ecuación" r:id="rId4" imgW="21209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4652963"/>
                        <a:ext cx="42402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8" name="Object 5">
            <a:extLst>
              <a:ext uri="{FF2B5EF4-FFF2-40B4-BE49-F238E27FC236}">
                <a16:creationId xmlns:a16="http://schemas.microsoft.com/office/drawing/2014/main" id="{1E611298-090B-4D1E-885E-EC01A000D890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03575" y="5746750"/>
          <a:ext cx="42433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0" name="Ecuación" r:id="rId6" imgW="2120900" imgH="419100" progId="Equation.3">
                  <p:embed/>
                </p:oleObj>
              </mc:Choice>
              <mc:Fallback>
                <p:oleObj name="Ecuación" r:id="rId6" imgW="21209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746750"/>
                        <a:ext cx="42433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3 Marcador de número de diapositiva">
            <a:extLst>
              <a:ext uri="{FF2B5EF4-FFF2-40B4-BE49-F238E27FC236}">
                <a16:creationId xmlns:a16="http://schemas.microsoft.com/office/drawing/2014/main" id="{85724696-3909-4C59-80A6-9BC4815733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733A11-B1F8-49E4-8359-819F77F1325D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98C51789-BD47-4512-B7AF-34C461DA2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Condicional (cont.)</a:t>
            </a:r>
          </a:p>
        </p:txBody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5F18D1D2-920A-4EFB-A6C1-84B39AE9D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Dos eventos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 son </a:t>
            </a:r>
            <a:r>
              <a:rPr lang="es-ES" altLang="es-CR" b="1"/>
              <a:t>independientes</a:t>
            </a:r>
            <a:r>
              <a:rPr lang="es-ES" altLang="es-CR"/>
              <a:t> si y sólo si </a:t>
            </a:r>
          </a:p>
          <a:p>
            <a:pPr eaLnBrk="1" hangingPunct="1"/>
            <a:endParaRPr lang="es-ES" altLang="es-CR"/>
          </a:p>
          <a:p>
            <a:pPr eaLnBrk="1" hangingPunct="1"/>
            <a:r>
              <a:rPr lang="es-ES" altLang="es-CR"/>
              <a:t>De otra forma,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 son </a:t>
            </a:r>
            <a:r>
              <a:rPr lang="es-ES" altLang="es-CR" b="1"/>
              <a:t>dependientes</a:t>
            </a:r>
            <a:r>
              <a:rPr lang="es-ES" altLang="es-CR"/>
              <a:t>.</a:t>
            </a:r>
          </a:p>
          <a:p>
            <a:pPr lvl="1" eaLnBrk="1" hangingPunct="1"/>
            <a:r>
              <a:rPr lang="es-ES" altLang="es-CR"/>
              <a:t>Ejemplo: Es un experimento donde hay que sacar 2 cartas una después de la otra de una baraja ordinaria, con reemplazo. Los eventos se definen como:</a:t>
            </a:r>
          </a:p>
          <a:p>
            <a:pPr lvl="2" eaLnBrk="1" hangingPunct="1"/>
            <a:r>
              <a:rPr lang="es-ES" altLang="es-CR" sz="1800"/>
              <a:t>Evento </a:t>
            </a:r>
            <a:r>
              <a:rPr lang="es-ES" altLang="es-CR" sz="1800" i="1"/>
              <a:t>A</a:t>
            </a:r>
            <a:r>
              <a:rPr lang="es-ES" altLang="es-CR" sz="1800"/>
              <a:t>: La primera carta es un as.</a:t>
            </a:r>
          </a:p>
          <a:p>
            <a:pPr lvl="2" eaLnBrk="1" hangingPunct="1"/>
            <a:r>
              <a:rPr lang="es-ES" altLang="es-CR" sz="1800"/>
              <a:t>Evento </a:t>
            </a:r>
            <a:r>
              <a:rPr lang="es-ES" altLang="es-CR" sz="1800" i="1"/>
              <a:t>B</a:t>
            </a:r>
            <a:r>
              <a:rPr lang="es-ES" altLang="es-CR" sz="1800"/>
              <a:t>: La segunda carta es un corazón.</a:t>
            </a:r>
          </a:p>
          <a:p>
            <a:pPr lvl="3" eaLnBrk="1" hangingPunct="1"/>
            <a:r>
              <a:rPr lang="es-ES" altLang="es-CR"/>
              <a:t>Como la primera carta se reemplaza, el espacio muestral para la primera y segunda carta consiste en 52 cartas, que contienen cuatro ases y 13 corazones.</a:t>
            </a:r>
          </a:p>
        </p:txBody>
      </p:sp>
      <p:graphicFrame>
        <p:nvGraphicFramePr>
          <p:cNvPr id="133125" name="Object 4">
            <a:extLst>
              <a:ext uri="{FF2B5EF4-FFF2-40B4-BE49-F238E27FC236}">
                <a16:creationId xmlns:a16="http://schemas.microsoft.com/office/drawing/2014/main" id="{78078B95-11D0-42A3-AA39-2D4B0084DD51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84438" y="2543175"/>
          <a:ext cx="47688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7" name="Ecuación" r:id="rId4" imgW="2273300" imgH="215900" progId="Equation.3">
                  <p:embed/>
                </p:oleObj>
              </mc:Choice>
              <mc:Fallback>
                <p:oleObj name="Ecuación" r:id="rId4" imgW="22733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543175"/>
                        <a:ext cx="47688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5">
            <a:extLst>
              <a:ext uri="{FF2B5EF4-FFF2-40B4-BE49-F238E27FC236}">
                <a16:creationId xmlns:a16="http://schemas.microsoft.com/office/drawing/2014/main" id="{5378ECFD-D32D-4191-99A8-F888E74841C6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859338" y="5516563"/>
          <a:ext cx="4067175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8" name="Ecuación" r:id="rId6" imgW="2311400" imgH="787400" progId="Equation.3">
                  <p:embed/>
                </p:oleObj>
              </mc:Choice>
              <mc:Fallback>
                <p:oleObj name="Ecuación" r:id="rId6" imgW="23114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516563"/>
                        <a:ext cx="4067175" cy="138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3 Marcador de número de diapositiva">
            <a:extLst>
              <a:ext uri="{FF2B5EF4-FFF2-40B4-BE49-F238E27FC236}">
                <a16:creationId xmlns:a16="http://schemas.microsoft.com/office/drawing/2014/main" id="{164DA69C-2377-4C61-8F10-EDF56E72C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85C984-DC90-453F-AC37-EE9AE9E917CE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A016EFC1-CDB8-402A-84C5-4B2439FB5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Condicional (cont.)</a:t>
            </a:r>
          </a:p>
        </p:txBody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4BB3852E-23A4-4991-99E4-0DFF8E71A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305800" cy="4300538"/>
          </a:xfrm>
        </p:spPr>
        <p:txBody>
          <a:bodyPr/>
          <a:lstStyle/>
          <a:p>
            <a:pPr eaLnBrk="1" hangingPunct="1"/>
            <a:r>
              <a:rPr lang="es-ES" altLang="es-CR"/>
              <a:t>Ejemplo: En una planta de montaje, tres máquinas, </a:t>
            </a:r>
            <a:r>
              <a:rPr lang="es-ES" altLang="es-CR" i="1"/>
              <a:t>M</a:t>
            </a:r>
            <a:r>
              <a:rPr lang="es-ES" altLang="es-CR" baseline="-25000"/>
              <a:t>1</a:t>
            </a:r>
            <a:r>
              <a:rPr lang="es-ES" altLang="es-CR"/>
              <a:t>, </a:t>
            </a:r>
            <a:r>
              <a:rPr lang="es-ES" altLang="es-CR" i="1"/>
              <a:t>M</a:t>
            </a:r>
            <a:r>
              <a:rPr lang="es-ES" altLang="es-CR" baseline="-25000"/>
              <a:t>2</a:t>
            </a:r>
            <a:r>
              <a:rPr lang="es-ES" altLang="es-CR"/>
              <a:t> y </a:t>
            </a:r>
            <a:r>
              <a:rPr lang="es-ES" altLang="es-CR" i="1"/>
              <a:t>M</a:t>
            </a:r>
            <a:r>
              <a:rPr lang="es-ES" altLang="es-CR" baseline="-25000"/>
              <a:t>3</a:t>
            </a:r>
            <a:r>
              <a:rPr lang="es-ES" altLang="es-CR"/>
              <a:t>, montan 30%, 45% y 25% de los productos, respectivamente. Se sabe que 2%, 3% y 2% de los productos ensamblados por cada máquina, respectivamente, tienen defectos. Se selecciona de forma aleatoria un producto terminado. ¿Cuál es la probabilidad de que esté defectuoso?</a:t>
            </a:r>
          </a:p>
          <a:p>
            <a:pPr lvl="1" eaLnBrk="1" hangingPunct="1"/>
            <a:r>
              <a:rPr lang="es-ES" altLang="es-CR">
                <a:cs typeface="Times New Roman" panose="02020603050405020304" pitchFamily="18" charset="0"/>
              </a:rPr>
              <a:t>Se tienen los siguientes eventos:</a:t>
            </a:r>
          </a:p>
          <a:p>
            <a:pPr lvl="2" eaLnBrk="1" hangingPunct="1"/>
            <a:r>
              <a:rPr lang="es-ES" altLang="es-CR" sz="1800" i="1"/>
              <a:t>M</a:t>
            </a:r>
            <a:r>
              <a:rPr lang="es-ES" altLang="es-CR" sz="1800" baseline="-25000"/>
              <a:t>1</a:t>
            </a:r>
            <a:r>
              <a:rPr lang="es-ES" altLang="es-CR" sz="1800">
                <a:cs typeface="Times New Roman" panose="02020603050405020304" pitchFamily="18" charset="0"/>
              </a:rPr>
              <a:t>: El producto está ensamblado por la máquina </a:t>
            </a:r>
            <a:r>
              <a:rPr lang="es-ES" altLang="es-CR" sz="1800" i="1"/>
              <a:t>B</a:t>
            </a:r>
            <a:r>
              <a:rPr lang="es-ES" altLang="es-CR" sz="1800" baseline="-25000"/>
              <a:t>1</a:t>
            </a:r>
            <a:r>
              <a:rPr lang="es-ES" altLang="es-CR" sz="1800">
                <a:cs typeface="Times New Roman" panose="02020603050405020304" pitchFamily="18" charset="0"/>
              </a:rPr>
              <a:t>.</a:t>
            </a:r>
          </a:p>
          <a:p>
            <a:pPr lvl="2" eaLnBrk="1" hangingPunct="1"/>
            <a:r>
              <a:rPr lang="es-ES" altLang="es-CR" sz="1800" i="1"/>
              <a:t>M</a:t>
            </a:r>
            <a:r>
              <a:rPr lang="es-ES" altLang="es-CR" sz="1800" baseline="-25000"/>
              <a:t>2</a:t>
            </a:r>
            <a:r>
              <a:rPr lang="es-ES" altLang="es-CR" sz="1800">
                <a:cs typeface="Times New Roman" panose="02020603050405020304" pitchFamily="18" charset="0"/>
              </a:rPr>
              <a:t>: El producto está ensamblado por la máquina </a:t>
            </a:r>
            <a:r>
              <a:rPr lang="es-ES" altLang="es-CR" sz="1800" i="1"/>
              <a:t>B</a:t>
            </a:r>
            <a:r>
              <a:rPr lang="es-ES" altLang="es-CR" sz="1800" baseline="-25000"/>
              <a:t>2</a:t>
            </a:r>
            <a:r>
              <a:rPr lang="es-ES" altLang="es-CR" sz="1800">
                <a:cs typeface="Times New Roman" panose="02020603050405020304" pitchFamily="18" charset="0"/>
              </a:rPr>
              <a:t>.</a:t>
            </a:r>
          </a:p>
          <a:p>
            <a:pPr lvl="2" eaLnBrk="1" hangingPunct="1"/>
            <a:r>
              <a:rPr lang="es-ES" altLang="es-CR" sz="1800" i="1"/>
              <a:t>M</a:t>
            </a:r>
            <a:r>
              <a:rPr lang="es-ES" altLang="es-CR" sz="1800" baseline="-25000"/>
              <a:t>3</a:t>
            </a:r>
            <a:r>
              <a:rPr lang="es-ES" altLang="es-CR" sz="1800">
                <a:cs typeface="Times New Roman" panose="02020603050405020304" pitchFamily="18" charset="0"/>
              </a:rPr>
              <a:t>: El producto está ensamblado por la máquina </a:t>
            </a:r>
            <a:r>
              <a:rPr lang="es-ES" altLang="es-CR" sz="1800" i="1"/>
              <a:t>B</a:t>
            </a:r>
            <a:r>
              <a:rPr lang="es-ES" altLang="es-CR" sz="1800" baseline="-25000"/>
              <a:t>3</a:t>
            </a:r>
            <a:r>
              <a:rPr lang="es-ES" altLang="es-CR" sz="1800">
                <a:cs typeface="Times New Roman" panose="02020603050405020304" pitchFamily="18" charset="0"/>
              </a:rPr>
              <a:t>.</a:t>
            </a:r>
          </a:p>
          <a:p>
            <a:pPr lvl="2" eaLnBrk="1" hangingPunct="1"/>
            <a:r>
              <a:rPr lang="es-ES" altLang="es-CR" sz="1800" i="1">
                <a:cs typeface="Times New Roman" panose="02020603050405020304" pitchFamily="18" charset="0"/>
              </a:rPr>
              <a:t>B</a:t>
            </a:r>
            <a:r>
              <a:rPr lang="es-ES" altLang="es-CR" sz="1800">
                <a:cs typeface="Times New Roman" panose="02020603050405020304" pitchFamily="18" charset="0"/>
              </a:rPr>
              <a:t>: El producto está bueno.</a:t>
            </a:r>
          </a:p>
          <a:p>
            <a:pPr lvl="2" eaLnBrk="1" hangingPunct="1"/>
            <a:r>
              <a:rPr lang="es-ES" altLang="es-CR" sz="1800" i="1">
                <a:cs typeface="Times New Roman" panose="02020603050405020304" pitchFamily="18" charset="0"/>
              </a:rPr>
              <a:t>D</a:t>
            </a:r>
            <a:r>
              <a:rPr lang="es-ES" altLang="es-CR" sz="1800">
                <a:cs typeface="Times New Roman" panose="02020603050405020304" pitchFamily="18" charset="0"/>
              </a:rPr>
              <a:t>: El producto está defectuoso.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3 Marcador de número de diapositiva">
            <a:extLst>
              <a:ext uri="{FF2B5EF4-FFF2-40B4-BE49-F238E27FC236}">
                <a16:creationId xmlns:a16="http://schemas.microsoft.com/office/drawing/2014/main" id="{AADDD1FE-3085-4598-9C0E-6E8CAEFEC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D16522-3233-4069-8833-F03D951B593F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3D6F416F-D748-4FD8-ADC1-0A6EDAC70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Probabilidad Condicional (cont.)</a:t>
            </a:r>
          </a:p>
        </p:txBody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E1C32846-2353-45DB-971E-B575959A3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" altLang="es-CR"/>
              <a:t>Con el diagrama de árbol encontramos las tres ramas que dan las probabilidades:</a:t>
            </a:r>
          </a:p>
          <a:p>
            <a:pPr lvl="2" eaLnBrk="1" hangingPunct="1"/>
            <a:r>
              <a:rPr lang="es-ES" altLang="es-CR" sz="1800" i="1"/>
              <a:t>P</a:t>
            </a:r>
            <a:r>
              <a:rPr lang="es-ES" altLang="es-CR" sz="1800"/>
              <a:t>(</a:t>
            </a:r>
            <a:r>
              <a:rPr lang="es-ES" altLang="es-CR" sz="1800" i="1"/>
              <a:t>M</a:t>
            </a:r>
            <a:r>
              <a:rPr lang="es-ES" altLang="es-CR" sz="1800" baseline="-25000"/>
              <a:t>1</a:t>
            </a:r>
            <a:r>
              <a:rPr lang="es-ES" altLang="es-CR" sz="1800"/>
              <a:t>)</a:t>
            </a:r>
            <a:r>
              <a:rPr lang="es-ES" altLang="es-CR" sz="1800" i="1"/>
              <a:t>P</a:t>
            </a:r>
            <a:r>
              <a:rPr lang="es-ES" altLang="es-CR" sz="1800"/>
              <a:t>(</a:t>
            </a:r>
            <a:r>
              <a:rPr lang="es-ES" altLang="es-CR" sz="1800" i="1"/>
              <a:t>D</a:t>
            </a:r>
            <a:r>
              <a:rPr lang="es-ES" altLang="es-CR" sz="1800"/>
              <a:t>|</a:t>
            </a:r>
            <a:r>
              <a:rPr lang="es-ES" altLang="es-CR" sz="1800" i="1"/>
              <a:t>M</a:t>
            </a:r>
            <a:r>
              <a:rPr lang="es-ES" altLang="es-CR" sz="1800" baseline="-25000"/>
              <a:t>1</a:t>
            </a:r>
            <a:r>
              <a:rPr lang="es-ES" altLang="es-CR" sz="1800"/>
              <a:t>) = 0.30*0.02 = 0.0060.</a:t>
            </a:r>
          </a:p>
          <a:p>
            <a:pPr lvl="2" eaLnBrk="1" hangingPunct="1"/>
            <a:r>
              <a:rPr lang="es-ES" altLang="es-CR" sz="1800" i="1"/>
              <a:t>P</a:t>
            </a:r>
            <a:r>
              <a:rPr lang="es-ES" altLang="es-CR" sz="1800"/>
              <a:t>(</a:t>
            </a:r>
            <a:r>
              <a:rPr lang="es-ES" altLang="es-CR" sz="1800" i="1"/>
              <a:t>M</a:t>
            </a:r>
            <a:r>
              <a:rPr lang="es-ES" altLang="es-CR" sz="1800" baseline="-25000"/>
              <a:t>2</a:t>
            </a:r>
            <a:r>
              <a:rPr lang="es-ES" altLang="es-CR" sz="1800"/>
              <a:t>)</a:t>
            </a:r>
            <a:r>
              <a:rPr lang="es-ES" altLang="es-CR" sz="1800" i="1"/>
              <a:t>P</a:t>
            </a:r>
            <a:r>
              <a:rPr lang="es-ES" altLang="es-CR" sz="1800"/>
              <a:t>(</a:t>
            </a:r>
            <a:r>
              <a:rPr lang="es-ES" altLang="es-CR" sz="1800" i="1"/>
              <a:t>D</a:t>
            </a:r>
            <a:r>
              <a:rPr lang="es-ES" altLang="es-CR" sz="1800"/>
              <a:t>|</a:t>
            </a:r>
            <a:r>
              <a:rPr lang="es-ES" altLang="es-CR" sz="1800" i="1"/>
              <a:t>M</a:t>
            </a:r>
            <a:r>
              <a:rPr lang="es-ES" altLang="es-CR" sz="1800" baseline="-25000"/>
              <a:t>2</a:t>
            </a:r>
            <a:r>
              <a:rPr lang="es-ES" altLang="es-CR" sz="1800"/>
              <a:t>) = 0.45*0.03 = 0.0135.</a:t>
            </a:r>
          </a:p>
          <a:p>
            <a:pPr lvl="2" eaLnBrk="1" hangingPunct="1"/>
            <a:r>
              <a:rPr lang="es-ES" altLang="es-CR" sz="1800" i="1"/>
              <a:t>P</a:t>
            </a:r>
            <a:r>
              <a:rPr lang="es-ES" altLang="es-CR" sz="1800"/>
              <a:t>(</a:t>
            </a:r>
            <a:r>
              <a:rPr lang="es-ES" altLang="es-CR" sz="1800" i="1"/>
              <a:t>M</a:t>
            </a:r>
            <a:r>
              <a:rPr lang="es-ES" altLang="es-CR" sz="1800" baseline="-25000"/>
              <a:t>3</a:t>
            </a:r>
            <a:r>
              <a:rPr lang="es-ES" altLang="es-CR" sz="1800"/>
              <a:t>)</a:t>
            </a:r>
            <a:r>
              <a:rPr lang="es-ES" altLang="es-CR" sz="1800" i="1"/>
              <a:t>P</a:t>
            </a:r>
            <a:r>
              <a:rPr lang="es-ES" altLang="es-CR" sz="1800"/>
              <a:t>(</a:t>
            </a:r>
            <a:r>
              <a:rPr lang="es-ES" altLang="es-CR" sz="1800" i="1"/>
              <a:t>D</a:t>
            </a:r>
            <a:r>
              <a:rPr lang="es-ES" altLang="es-CR" sz="1800"/>
              <a:t>|</a:t>
            </a:r>
            <a:r>
              <a:rPr lang="es-ES" altLang="es-CR" sz="1800" i="1"/>
              <a:t>M</a:t>
            </a:r>
            <a:r>
              <a:rPr lang="es-ES" altLang="es-CR" sz="1800" baseline="-25000"/>
              <a:t>3</a:t>
            </a:r>
            <a:r>
              <a:rPr lang="es-ES" altLang="es-CR" sz="1800"/>
              <a:t>) = 0.25*0.02 = 0.0050.</a:t>
            </a:r>
          </a:p>
          <a:p>
            <a:pPr lvl="2" eaLnBrk="1" hangingPunct="1"/>
            <a:r>
              <a:rPr lang="es-ES" altLang="es-CR" sz="1800" i="1"/>
              <a:t>P</a:t>
            </a:r>
            <a:r>
              <a:rPr lang="es-ES" altLang="es-CR" sz="1800"/>
              <a:t>(</a:t>
            </a:r>
            <a:r>
              <a:rPr lang="es-ES" altLang="es-CR" sz="1800" i="1"/>
              <a:t>D</a:t>
            </a:r>
            <a:r>
              <a:rPr lang="es-ES" altLang="es-CR" sz="1800"/>
              <a:t>) = 0.0060 + 0.0135 + 0.0050 = 0.0245</a:t>
            </a:r>
          </a:p>
          <a:p>
            <a:pPr lvl="1" eaLnBrk="1" hangingPunct="1"/>
            <a:endParaRPr lang="es-ES" altLang="es-CR"/>
          </a:p>
        </p:txBody>
      </p:sp>
      <p:pic>
        <p:nvPicPr>
          <p:cNvPr id="137221" name="Picture 5">
            <a:extLst>
              <a:ext uri="{FF2B5EF4-FFF2-40B4-BE49-F238E27FC236}">
                <a16:creationId xmlns:a16="http://schemas.microsoft.com/office/drawing/2014/main" id="{299E0450-D5E9-4BBD-8751-9B3374FDB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143375"/>
            <a:ext cx="3743325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3 Marcador de número de diapositiva">
            <a:extLst>
              <a:ext uri="{FF2B5EF4-FFF2-40B4-BE49-F238E27FC236}">
                <a16:creationId xmlns:a16="http://schemas.microsoft.com/office/drawing/2014/main" id="{17107BD9-0210-41F8-953C-86D378CF70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CA733A-FC2D-4058-B684-C6E47087471E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97CB84E9-0642-4227-A9E0-BCE62E2CD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Reglas Multiplicativas</a:t>
            </a:r>
          </a:p>
        </p:txBody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69DD635A-D1A6-40A4-8944-4BA87787F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La </a:t>
            </a:r>
            <a:r>
              <a:rPr lang="es-ES" altLang="es-CR" b="1"/>
              <a:t>regla multiplicativa</a:t>
            </a:r>
            <a:r>
              <a:rPr lang="es-ES" altLang="es-CR"/>
              <a:t> es una de varias leyes importantes que con frecuencia simplifica el cálculo de probabilidades, y se aplica a intersecciones de eventos.</a:t>
            </a:r>
          </a:p>
          <a:p>
            <a:pPr eaLnBrk="1" hangingPunct="1"/>
            <a:r>
              <a:rPr lang="es-ES" altLang="es-CR" b="1"/>
              <a:t>Teorema:</a:t>
            </a:r>
            <a:r>
              <a:rPr lang="es-ES" altLang="es-CR"/>
              <a:t> Si en un experimento pueden ocurrir los eventos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, entonces</a:t>
            </a:r>
          </a:p>
        </p:txBody>
      </p:sp>
      <p:graphicFrame>
        <p:nvGraphicFramePr>
          <p:cNvPr id="139269" name="Object 4">
            <a:extLst>
              <a:ext uri="{FF2B5EF4-FFF2-40B4-BE49-F238E27FC236}">
                <a16:creationId xmlns:a16="http://schemas.microsoft.com/office/drawing/2014/main" id="{4DD4B1FA-8793-487E-A576-3CA1E9B8E015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132138" y="3860800"/>
          <a:ext cx="320675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5" name="Ecuación" r:id="rId4" imgW="1536033" imgH="672808" progId="Equation.3">
                  <p:embed/>
                </p:oleObj>
              </mc:Choice>
              <mc:Fallback>
                <p:oleObj name="Ecuación" r:id="rId4" imgW="1536033" imgH="67280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860800"/>
                        <a:ext cx="3206750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3 Marcador de número de diapositiva">
            <a:extLst>
              <a:ext uri="{FF2B5EF4-FFF2-40B4-BE49-F238E27FC236}">
                <a16:creationId xmlns:a16="http://schemas.microsoft.com/office/drawing/2014/main" id="{7A17CEFC-32A9-4978-AB5E-C9584DE70C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39322E-5DED-4CE8-9446-76D23C5F1069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3A61C78D-355C-4E88-A298-19E27258D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Reglas Multiplicativas (cont.)</a:t>
            </a:r>
          </a:p>
        </p:txBody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8F25C497-E176-449C-9B03-BC6CC0F68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 b="1"/>
              <a:t>Teorema:</a:t>
            </a:r>
            <a:r>
              <a:rPr lang="es-ES" altLang="es-CR"/>
              <a:t> Dos eventos </a:t>
            </a:r>
            <a:r>
              <a:rPr lang="es-ES" altLang="es-CR" i="1"/>
              <a:t>A</a:t>
            </a:r>
            <a:r>
              <a:rPr lang="es-ES" altLang="es-CR"/>
              <a:t> y </a:t>
            </a:r>
            <a:r>
              <a:rPr lang="es-ES" altLang="es-CR" i="1"/>
              <a:t>B</a:t>
            </a:r>
            <a:r>
              <a:rPr lang="es-ES" altLang="es-CR"/>
              <a:t> son independientes si y sólo si</a:t>
            </a:r>
          </a:p>
          <a:p>
            <a:pPr eaLnBrk="1" hangingPunct="1"/>
            <a:endParaRPr lang="es-ES" altLang="es-CR"/>
          </a:p>
          <a:p>
            <a:pPr eaLnBrk="1" hangingPunct="1"/>
            <a:r>
              <a:rPr lang="es-ES" altLang="es-CR" b="1"/>
              <a:t>Teorema:</a:t>
            </a:r>
            <a:r>
              <a:rPr lang="es-ES" altLang="es-CR"/>
              <a:t> Si en un experimento pueden ocurrir los eventos </a:t>
            </a:r>
            <a:r>
              <a:rPr lang="es-ES" altLang="es-CR" i="1"/>
              <a:t>A</a:t>
            </a:r>
            <a:r>
              <a:rPr lang="es-ES" altLang="es-CR" baseline="-25000"/>
              <a:t>1</a:t>
            </a:r>
            <a:r>
              <a:rPr lang="es-ES" altLang="es-CR"/>
              <a:t>, </a:t>
            </a:r>
            <a:r>
              <a:rPr lang="es-ES" altLang="es-CR" i="1"/>
              <a:t>A</a:t>
            </a:r>
            <a:r>
              <a:rPr lang="es-ES" altLang="es-CR" baseline="-25000"/>
              <a:t>2</a:t>
            </a:r>
            <a:r>
              <a:rPr lang="es-ES" altLang="es-CR"/>
              <a:t>, …, </a:t>
            </a:r>
            <a:r>
              <a:rPr lang="es-ES" altLang="es-CR" i="1"/>
              <a:t>A</a:t>
            </a:r>
            <a:r>
              <a:rPr lang="es-ES" altLang="es-CR" i="1" baseline="-25000"/>
              <a:t>n</a:t>
            </a:r>
            <a:r>
              <a:rPr lang="es-ES" altLang="es-CR"/>
              <a:t>, entonces</a:t>
            </a:r>
          </a:p>
          <a:p>
            <a:pPr eaLnBrk="1" hangingPunct="1"/>
            <a:endParaRPr lang="es-ES" altLang="es-CR"/>
          </a:p>
          <a:p>
            <a:pPr eaLnBrk="1" hangingPunct="1"/>
            <a:endParaRPr lang="es-ES" altLang="es-CR"/>
          </a:p>
          <a:p>
            <a:pPr eaLnBrk="1" hangingPunct="1"/>
            <a:r>
              <a:rPr lang="es-ES" altLang="es-CR" b="1"/>
              <a:t>Teorema:</a:t>
            </a:r>
            <a:r>
              <a:rPr lang="es-ES" altLang="es-CR"/>
              <a:t> Si los eventos </a:t>
            </a:r>
            <a:r>
              <a:rPr lang="es-ES" altLang="es-CR" i="1"/>
              <a:t>A</a:t>
            </a:r>
            <a:r>
              <a:rPr lang="es-ES" altLang="es-CR" baseline="-25000"/>
              <a:t>1</a:t>
            </a:r>
            <a:r>
              <a:rPr lang="es-ES" altLang="es-CR"/>
              <a:t>, </a:t>
            </a:r>
            <a:r>
              <a:rPr lang="es-ES" altLang="es-CR" i="1"/>
              <a:t>A</a:t>
            </a:r>
            <a:r>
              <a:rPr lang="es-ES" altLang="es-CR" baseline="-25000"/>
              <a:t>2</a:t>
            </a:r>
            <a:r>
              <a:rPr lang="es-ES" altLang="es-CR"/>
              <a:t>, …, </a:t>
            </a:r>
            <a:r>
              <a:rPr lang="es-ES" altLang="es-CR" i="1"/>
              <a:t>A</a:t>
            </a:r>
            <a:r>
              <a:rPr lang="es-ES" altLang="es-CR" i="1" baseline="-25000"/>
              <a:t>n</a:t>
            </a:r>
            <a:r>
              <a:rPr lang="es-ES" altLang="es-CR"/>
              <a:t> son independientes, entonces</a:t>
            </a:r>
          </a:p>
        </p:txBody>
      </p:sp>
      <p:graphicFrame>
        <p:nvGraphicFramePr>
          <p:cNvPr id="141317" name="Object 4">
            <a:extLst>
              <a:ext uri="{FF2B5EF4-FFF2-40B4-BE49-F238E27FC236}">
                <a16:creationId xmlns:a16="http://schemas.microsoft.com/office/drawing/2014/main" id="{DC617D10-57DF-429D-B84D-B668D0BA916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679700" y="2492375"/>
          <a:ext cx="43402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5" name="Ecuación" r:id="rId4" imgW="2070100" imgH="215900" progId="Equation.3">
                  <p:embed/>
                </p:oleObj>
              </mc:Choice>
              <mc:Fallback>
                <p:oleObj name="Ecuación" r:id="rId4" imgW="20701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2492375"/>
                        <a:ext cx="43402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8" name="Object 6">
            <a:extLst>
              <a:ext uri="{FF2B5EF4-FFF2-40B4-BE49-F238E27FC236}">
                <a16:creationId xmlns:a16="http://schemas.microsoft.com/office/drawing/2014/main" id="{9C6887DA-AEFF-4D9F-9B96-716E52E573A1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03350" y="3767138"/>
          <a:ext cx="699293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6" name="Ecuación" r:id="rId6" imgW="3340100" imgH="457200" progId="Equation.3">
                  <p:embed/>
                </p:oleObj>
              </mc:Choice>
              <mc:Fallback>
                <p:oleObj name="Ecuación" r:id="rId6" imgW="33401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767138"/>
                        <a:ext cx="6992938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9" name="Object 8">
            <a:extLst>
              <a:ext uri="{FF2B5EF4-FFF2-40B4-BE49-F238E27FC236}">
                <a16:creationId xmlns:a16="http://schemas.microsoft.com/office/drawing/2014/main" id="{B61DB910-0F4D-4280-89F0-8699C507D013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54238" y="5445125"/>
          <a:ext cx="54419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7" name="Ecuación" r:id="rId8" imgW="2578100" imgH="228600" progId="Equation.3">
                  <p:embed/>
                </p:oleObj>
              </mc:Choice>
              <mc:Fallback>
                <p:oleObj name="Ecuación" r:id="rId8" imgW="2578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5445125"/>
                        <a:ext cx="54419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Marcador de número de diapositiva">
            <a:extLst>
              <a:ext uri="{FF2B5EF4-FFF2-40B4-BE49-F238E27FC236}">
                <a16:creationId xmlns:a16="http://schemas.microsoft.com/office/drawing/2014/main" id="{5E3D701F-E5FB-4809-A1E3-D3188BDFA7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0363DC-CA6C-4D5E-AB32-E94C30E77F6A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D96EBDA-91DA-4305-9B4C-36E24B039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altLang="es-CR"/>
              <a:t>Espacio Muestral (cont.)</a:t>
            </a:r>
            <a:endParaRPr lang="es-ES" altLang="es-CR"/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2C341C41-4BB4-4435-8D26-B2D727089AA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4376738" cy="4300538"/>
          </a:xfrm>
        </p:spPr>
        <p:txBody>
          <a:bodyPr/>
          <a:lstStyle/>
          <a:p>
            <a:pPr eaLnBrk="1" hangingPunct="1">
              <a:defRPr/>
            </a:pPr>
            <a:r>
              <a:rPr lang="es-ES" sz="2000" dirty="0"/>
              <a:t>En algunos experimentos es útil listar los elementos del espacio muestral de forma sistemática mediante un </a:t>
            </a:r>
            <a:r>
              <a:rPr lang="es-ES" sz="2000" b="1" dirty="0"/>
              <a:t>diagrama de árbol</a:t>
            </a:r>
            <a:r>
              <a:rPr lang="es-ES" sz="2000" dirty="0"/>
              <a:t>.</a:t>
            </a:r>
          </a:p>
          <a:p>
            <a:pPr lvl="1" eaLnBrk="1" hangingPunct="1">
              <a:defRPr/>
            </a:pPr>
            <a:r>
              <a:rPr lang="es-ES" sz="1800" b="1" dirty="0"/>
              <a:t>Experimento:</a:t>
            </a:r>
            <a:r>
              <a:rPr lang="es-ES" sz="1800" dirty="0"/>
              <a:t> Lanzar una moneda, y después, lanzarla una segunda vez si sale escudo o si sale corona lanzar una vez un dado.</a:t>
            </a:r>
          </a:p>
          <a:p>
            <a:pPr lvl="2" eaLnBrk="1" hangingPunct="1">
              <a:defRPr/>
            </a:pPr>
            <a:r>
              <a:rPr lang="es-ES" sz="1600" i="1" dirty="0"/>
              <a:t>S</a:t>
            </a:r>
            <a:r>
              <a:rPr lang="es-ES" sz="1600" dirty="0"/>
              <a:t> = {EE, EC, C1, C2, C3, C4, 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s-ES" sz="1600" dirty="0"/>
              <a:t>		C5, C6}</a:t>
            </a:r>
          </a:p>
          <a:p>
            <a:pPr marL="457200" lvl="1" indent="-457200" eaLnBrk="1" hangingPunct="1">
              <a:buClr>
                <a:srgbClr val="A50021"/>
              </a:buClr>
              <a:defRPr/>
            </a:pPr>
            <a:r>
              <a:rPr lang="es-ES" sz="1800" dirty="0"/>
              <a:t>Son muy útiles para “fabricar” cualquier tipo de agrupación: variaciones, permutaciones o combinaciones.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ES" sz="1600" dirty="0"/>
          </a:p>
        </p:txBody>
      </p:sp>
      <p:graphicFrame>
        <p:nvGraphicFramePr>
          <p:cNvPr id="17413" name="Object 7">
            <a:extLst>
              <a:ext uri="{FF2B5EF4-FFF2-40B4-BE49-F238E27FC236}">
                <a16:creationId xmlns:a16="http://schemas.microsoft.com/office/drawing/2014/main" id="{98EDE957-BF8F-4C35-8A27-788B2435AB60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248275" y="2057400"/>
          <a:ext cx="33559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Visio" r:id="rId4" imgW="4856378" imgH="5955182" progId="Visio.Drawing.11">
                  <p:embed/>
                </p:oleObj>
              </mc:Choice>
              <mc:Fallback>
                <p:oleObj name="Visio" r:id="rId4" imgW="4856378" imgH="5955182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2057400"/>
                        <a:ext cx="335597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3 Marcador de número de diapositiva">
            <a:extLst>
              <a:ext uri="{FF2B5EF4-FFF2-40B4-BE49-F238E27FC236}">
                <a16:creationId xmlns:a16="http://schemas.microsoft.com/office/drawing/2014/main" id="{A992E7DA-0D8B-47B5-AA0A-75DEE747A5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DCFD4A-74C1-45FF-8D87-545C491D9115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70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43363" name="Rectangle 2">
            <a:extLst>
              <a:ext uri="{FF2B5EF4-FFF2-40B4-BE49-F238E27FC236}">
                <a16:creationId xmlns:a16="http://schemas.microsoft.com/office/drawing/2014/main" id="{9E906683-3266-4B16-B176-AD23B352A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Referencias Bibliográficas</a:t>
            </a:r>
          </a:p>
        </p:txBody>
      </p:sp>
      <p:sp>
        <p:nvSpPr>
          <p:cNvPr id="143364" name="Rectangle 3">
            <a:extLst>
              <a:ext uri="{FF2B5EF4-FFF2-40B4-BE49-F238E27FC236}">
                <a16:creationId xmlns:a16="http://schemas.microsoft.com/office/drawing/2014/main" id="{DECE02A5-3E19-4F19-9751-E01C6890C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altLang="es-CR"/>
              <a:t>Jonnsonbaugh, Richard. “Matemáticas Discretas”. Prentice Hall, México. Sexta Edición, 2005. </a:t>
            </a:r>
          </a:p>
          <a:p>
            <a:pPr algn="just" eaLnBrk="1" hangingPunct="1"/>
            <a:r>
              <a:rPr lang="es-ES" altLang="es-CR"/>
              <a:t>Walpole, R.E.; Myers, R.H. &amp; Myers, S.L. "Probabilidad y estadística para ingenieros". Sexta Edición. Pearson Prentice-Hall. México, 1999.</a:t>
            </a:r>
          </a:p>
          <a:p>
            <a:pPr algn="just" eaLnBrk="1" hangingPunct="1"/>
            <a:r>
              <a:rPr lang="es-ES" altLang="es-CR"/>
              <a:t>Material docente de la Unidad de Bioestadística Clínica. URL: </a:t>
            </a:r>
            <a:r>
              <a:rPr lang="es-ES" altLang="es-CR">
                <a:hlinkClick r:id="rId3"/>
              </a:rPr>
              <a:t>http://www.hrc.es/bioest/M_docente.html</a:t>
            </a:r>
            <a:r>
              <a:rPr lang="es-ES" altLang="es-CR"/>
              <a:t>.</a:t>
            </a:r>
          </a:p>
          <a:p>
            <a:pPr algn="just" eaLnBrk="1" hangingPunct="1"/>
            <a:r>
              <a:rPr lang="es-ES" altLang="es-CR">
                <a:hlinkClick r:id="rId4"/>
              </a:rPr>
              <a:t>http://www.vitutor.com/pro/1/a_r.html</a:t>
            </a:r>
            <a:r>
              <a:rPr lang="es-ES" altLang="es-CR"/>
              <a:t>.</a:t>
            </a:r>
          </a:p>
          <a:p>
            <a:pPr algn="just" eaLnBrk="1" hangingPunct="1"/>
            <a:r>
              <a:rPr lang="es-ES" altLang="es-CR">
                <a:hlinkClick r:id="rId5"/>
              </a:rPr>
              <a:t>http://club.telepolis.com/ildearanda/index.html</a:t>
            </a:r>
            <a:r>
              <a:rPr lang="es-ES" altLang="es-CR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Marcador de número de diapositiva">
            <a:extLst>
              <a:ext uri="{FF2B5EF4-FFF2-40B4-BE49-F238E27FC236}">
                <a16:creationId xmlns:a16="http://schemas.microsoft.com/office/drawing/2014/main" id="{02FF5919-977E-4ED4-A3BE-6D9512594C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C86C7E-60AA-4695-BFB4-2D7248962812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277B105-6E82-4908-86C7-EA876BEF4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altLang="es-CR"/>
              <a:t>Espacio Muestral (cont.)</a:t>
            </a:r>
            <a:endParaRPr lang="es-ES" altLang="es-CR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AFE2C58-2708-40B6-8D98-30CC4FDD6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Los espacios muestrales con un número grande o infinito de puntos muestrales se describen mejor mediante un </a:t>
            </a:r>
            <a:r>
              <a:rPr lang="es-ES" altLang="es-CR" b="1"/>
              <a:t>enunciado</a:t>
            </a:r>
            <a:r>
              <a:rPr lang="es-ES" altLang="es-CR"/>
              <a:t> o </a:t>
            </a:r>
            <a:r>
              <a:rPr lang="es-ES" altLang="es-CR" b="1"/>
              <a:t>regla</a:t>
            </a:r>
            <a:r>
              <a:rPr lang="es-ES" altLang="es-CR"/>
              <a:t>.</a:t>
            </a:r>
          </a:p>
          <a:p>
            <a:pPr lvl="1" eaLnBrk="1" hangingPunct="1"/>
            <a:r>
              <a:rPr lang="es-ES" altLang="es-CR" b="1"/>
              <a:t>Experimento:</a:t>
            </a:r>
            <a:r>
              <a:rPr lang="es-ES" altLang="es-CR"/>
              <a:t> Conjunto de ciudades en el mundo con una población de más de un millón. El espacio muestral se escribe </a:t>
            </a:r>
            <a:r>
              <a:rPr lang="es-ES" altLang="es-CR" i="1"/>
              <a:t>S</a:t>
            </a:r>
            <a:r>
              <a:rPr lang="es-ES" altLang="es-CR"/>
              <a:t> = {</a:t>
            </a:r>
            <a:r>
              <a:rPr lang="es-ES" altLang="es-CR" i="1"/>
              <a:t>x </a:t>
            </a:r>
            <a:r>
              <a:rPr lang="es-ES" altLang="es-CR"/>
              <a:t>| </a:t>
            </a:r>
            <a:r>
              <a:rPr lang="es-ES" altLang="es-CR" i="1"/>
              <a:t>x</a:t>
            </a:r>
            <a:r>
              <a:rPr lang="es-ES" altLang="es-CR"/>
              <a:t> es una ciudad con una población de más de un millón}, y se lee “</a:t>
            </a:r>
            <a:r>
              <a:rPr lang="es-ES" altLang="es-CR" i="1"/>
              <a:t>S</a:t>
            </a:r>
            <a:r>
              <a:rPr lang="es-ES" altLang="es-CR"/>
              <a:t> es el conjunto de todas las </a:t>
            </a:r>
            <a:r>
              <a:rPr lang="es-ES" altLang="es-CR" i="1"/>
              <a:t>x</a:t>
            </a:r>
            <a:r>
              <a:rPr lang="es-ES" altLang="es-CR"/>
              <a:t> tales que </a:t>
            </a:r>
            <a:r>
              <a:rPr lang="es-ES" altLang="es-CR" i="1"/>
              <a:t>x</a:t>
            </a:r>
            <a:r>
              <a:rPr lang="es-ES" altLang="es-CR"/>
              <a:t> es una ciudad con una población de más de un millón”.</a:t>
            </a:r>
          </a:p>
          <a:p>
            <a:pPr eaLnBrk="1" hangingPunct="1"/>
            <a:r>
              <a:rPr lang="es-ES" altLang="es-CR"/>
              <a:t>Si se describe el espacio muestral listando los elementos o mediante el método de la regla dependerá del problema específico en cuestión.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Marcador de número de diapositiva">
            <a:extLst>
              <a:ext uri="{FF2B5EF4-FFF2-40B4-BE49-F238E27FC236}">
                <a16:creationId xmlns:a16="http://schemas.microsoft.com/office/drawing/2014/main" id="{97C8BBB3-4FF3-4BD9-9DE8-B3102F4ECB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6D00DE-A6A5-4C84-AD1C-F6A0E342A62A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8AEE812-23D2-4337-8522-D8F80331F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Eventos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79D47C5-A7F2-4053-8606-57C3F5E6D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R"/>
              <a:t>Un </a:t>
            </a:r>
            <a:r>
              <a:rPr lang="es-ES" altLang="es-CR" b="1"/>
              <a:t>evento</a:t>
            </a:r>
            <a:r>
              <a:rPr lang="es-ES" altLang="es-CR"/>
              <a:t> es un subconjunto de un espacio muestral, y se representa con una letra mayúscula.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 b="1"/>
              <a:t>Espacio muestral:</a:t>
            </a:r>
            <a:r>
              <a:rPr lang="es-ES" altLang="es-CR"/>
              <a:t> </a:t>
            </a:r>
            <a:r>
              <a:rPr lang="es-ES" altLang="es-CR" i="1"/>
              <a:t>t</a:t>
            </a:r>
            <a:r>
              <a:rPr lang="es-ES" altLang="es-CR"/>
              <a:t> es la vida en años de cierto componente electrónico </a:t>
            </a:r>
            <a:r>
              <a:rPr lang="es-ES" altLang="es-CR" i="1"/>
              <a:t>S</a:t>
            </a:r>
            <a:r>
              <a:rPr lang="es-ES" altLang="es-CR"/>
              <a:t> = {</a:t>
            </a:r>
            <a:r>
              <a:rPr lang="es-ES" altLang="es-CR" i="1"/>
              <a:t>t</a:t>
            </a:r>
            <a:r>
              <a:rPr lang="es-ES" altLang="es-CR"/>
              <a:t> | </a:t>
            </a:r>
            <a:r>
              <a:rPr lang="es-ES" altLang="es-CR" i="1"/>
              <a:t>t</a:t>
            </a:r>
            <a:r>
              <a:rPr lang="es-ES" altLang="es-CR"/>
              <a:t> </a:t>
            </a:r>
            <a:r>
              <a:rPr lang="es-ES" altLang="es-CR">
                <a:cs typeface="Times New Roman" panose="02020603050405020304" pitchFamily="18" charset="0"/>
              </a:rPr>
              <a:t>≥ 0</a:t>
            </a:r>
            <a:r>
              <a:rPr lang="es-ES" altLang="es-CR"/>
              <a:t>}.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 b="1"/>
              <a:t>Evento:</a:t>
            </a:r>
            <a:r>
              <a:rPr lang="es-ES" altLang="es-CR"/>
              <a:t> El componente falle antes de que finalice el 5º año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CR" i="1"/>
              <a:t>	A</a:t>
            </a:r>
            <a:r>
              <a:rPr lang="es-ES" altLang="es-CR"/>
              <a:t> = {</a:t>
            </a:r>
            <a:r>
              <a:rPr lang="es-ES" altLang="es-CR" i="1"/>
              <a:t>t</a:t>
            </a:r>
            <a:r>
              <a:rPr lang="es-ES" altLang="es-CR"/>
              <a:t> | 0 </a:t>
            </a:r>
            <a:r>
              <a:rPr lang="es-ES" altLang="es-CR">
                <a:cs typeface="Times New Roman" panose="02020603050405020304" pitchFamily="18" charset="0"/>
              </a:rPr>
              <a:t>≤</a:t>
            </a:r>
            <a:r>
              <a:rPr lang="es-ES" altLang="es-CR"/>
              <a:t> </a:t>
            </a:r>
            <a:r>
              <a:rPr lang="es-ES" altLang="es-CR" i="1"/>
              <a:t>t</a:t>
            </a:r>
            <a:r>
              <a:rPr lang="es-ES" altLang="es-CR"/>
              <a:t> </a:t>
            </a:r>
            <a:r>
              <a:rPr lang="es-ES" altLang="es-CR">
                <a:cs typeface="Times New Roman" panose="02020603050405020304" pitchFamily="18" charset="0"/>
              </a:rPr>
              <a:t>&lt; 5</a:t>
            </a:r>
            <a:r>
              <a:rPr lang="es-ES" altLang="es-CR"/>
              <a:t>}.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R"/>
              <a:t>Un evento puede ser un subconjunto que incluya todo el espacio muestral </a:t>
            </a:r>
            <a:r>
              <a:rPr lang="es-ES" altLang="es-CR" i="1"/>
              <a:t>S</a:t>
            </a:r>
            <a:r>
              <a:rPr lang="es-ES" altLang="es-CR"/>
              <a:t>, o un subconjunto de </a:t>
            </a:r>
            <a:r>
              <a:rPr lang="es-ES" altLang="es-CR" i="1"/>
              <a:t>S</a:t>
            </a:r>
            <a:r>
              <a:rPr lang="es-ES" altLang="es-CR"/>
              <a:t> que se denomina </a:t>
            </a:r>
            <a:r>
              <a:rPr lang="es-ES" altLang="es-CR" b="1"/>
              <a:t>conjunto vacío</a:t>
            </a:r>
            <a:r>
              <a:rPr lang="es-ES" altLang="es-CR"/>
              <a:t> y se denota mediante el símbolo </a:t>
            </a:r>
            <a:r>
              <a:rPr lang="en-US" altLang="es-CR" b="1">
                <a:cs typeface="Times New Roman" panose="02020603050405020304" pitchFamily="18" charset="0"/>
                <a:sym typeface="Symbol" panose="05050102010706020507" pitchFamily="18" charset="2"/>
              </a:rPr>
              <a:t>Ø</a:t>
            </a:r>
            <a:r>
              <a:rPr lang="es-ES" altLang="es-CR"/>
              <a:t>, que no contiene elemento alguno.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R"/>
              <a:t>Por ejemplo, si el evento </a:t>
            </a:r>
            <a:r>
              <a:rPr lang="es-ES" altLang="es-CR" i="1"/>
              <a:t>A</a:t>
            </a:r>
            <a:r>
              <a:rPr lang="es-ES" altLang="es-CR"/>
              <a:t> es detectar un organismo microscópico a simple vista en un experimento biológico, entonces </a:t>
            </a:r>
            <a:r>
              <a:rPr lang="es-ES" altLang="es-CR" i="1"/>
              <a:t>A</a:t>
            </a:r>
            <a:r>
              <a:rPr lang="es-ES" altLang="es-CR"/>
              <a:t> = </a:t>
            </a:r>
            <a:r>
              <a:rPr lang="en-US" altLang="es-CR">
                <a:cs typeface="Times New Roman" panose="02020603050405020304" pitchFamily="18" charset="0"/>
                <a:sym typeface="Symbol" panose="05050102010706020507" pitchFamily="18" charset="2"/>
              </a:rPr>
              <a:t>Ø</a:t>
            </a:r>
            <a:r>
              <a:rPr lang="es-ES" altLang="es-CR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">
  <a:themeElements>
    <a:clrScheme name="RI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R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</TotalTime>
  <Words>6116</Words>
  <Application>Microsoft Office PowerPoint</Application>
  <PresentationFormat>Presentación en pantalla (4:3)</PresentationFormat>
  <Paragraphs>518</Paragraphs>
  <Slides>70</Slides>
  <Notes>67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70</vt:i4>
      </vt:variant>
    </vt:vector>
  </HeadingPairs>
  <TitlesOfParts>
    <vt:vector size="77" baseType="lpstr">
      <vt:lpstr>Symbol</vt:lpstr>
      <vt:lpstr>Times New Roman</vt:lpstr>
      <vt:lpstr>Wingdings</vt:lpstr>
      <vt:lpstr>RI</vt:lpstr>
      <vt:lpstr>Visio</vt:lpstr>
      <vt:lpstr>Ecuación</vt:lpstr>
      <vt:lpstr>Equation</vt:lpstr>
      <vt:lpstr>Espacios Muestrales, Combinatoria y Probabilidad</vt:lpstr>
      <vt:lpstr>Combinatoria</vt:lpstr>
      <vt:lpstr>Combinatoria (cont.)</vt:lpstr>
      <vt:lpstr>Espacio Muestral</vt:lpstr>
      <vt:lpstr>Espacio Muestral (cont.)</vt:lpstr>
      <vt:lpstr>Espacio Muestral (cont.)</vt:lpstr>
      <vt:lpstr>Espacio Muestral (cont.)</vt:lpstr>
      <vt:lpstr>Espacio Muestral (cont.)</vt:lpstr>
      <vt:lpstr>Eventos</vt:lpstr>
      <vt:lpstr>Eventos (cont.)</vt:lpstr>
      <vt:lpstr>Eventos (cont.)</vt:lpstr>
      <vt:lpstr>Eventos (cont.)</vt:lpstr>
      <vt:lpstr>Eventos (cont.)</vt:lpstr>
      <vt:lpstr>Eventos (cont.)</vt:lpstr>
      <vt:lpstr>Eventos  (cont.)</vt:lpstr>
      <vt:lpstr>Eventos  (cont.)</vt:lpstr>
      <vt:lpstr>Eventos (cont.)</vt:lpstr>
      <vt:lpstr>Conteo de Puntos de la Muestra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Conteo de Puntos de la Muestra (cont.)</vt:lpstr>
      <vt:lpstr>Probabilidad de un Evento</vt:lpstr>
      <vt:lpstr>Probabilidad de un Evento (cont.)</vt:lpstr>
      <vt:lpstr>Probabilidad de un Evento (cont.)</vt:lpstr>
      <vt:lpstr>Probabilidad de un Evento (cont.)</vt:lpstr>
      <vt:lpstr>Probabilidad de un Evento (cont.)</vt:lpstr>
      <vt:lpstr>Probabilidad de un Evento (cont.)</vt:lpstr>
      <vt:lpstr>Probabilidad de un Evento (cont.)</vt:lpstr>
      <vt:lpstr>Probabilidad de un Evento (cont.)</vt:lpstr>
      <vt:lpstr>Probabilidad de un Evento (cont.)</vt:lpstr>
      <vt:lpstr>Probabilidad de un Evento (cont.)</vt:lpstr>
      <vt:lpstr>Reglas Aditivas</vt:lpstr>
      <vt:lpstr>Reglas Aditivas (cont.)</vt:lpstr>
      <vt:lpstr>Reglas Aditivas (cont.)</vt:lpstr>
      <vt:lpstr>Probabilidad Condicional</vt:lpstr>
      <vt:lpstr>Probabilidad Condicional (cont.)</vt:lpstr>
      <vt:lpstr>Probabilidad Condicional (cont.)</vt:lpstr>
      <vt:lpstr>Probabilidad Condicional (cont.)</vt:lpstr>
      <vt:lpstr>Probabilidad Condicional (cont.)</vt:lpstr>
      <vt:lpstr>Reglas Multiplicativas</vt:lpstr>
      <vt:lpstr>Reglas Multiplicativas (cont.)</vt:lpstr>
      <vt:lpstr>Referencias Bibliográficas</vt:lpstr>
    </vt:vector>
  </TitlesOfParts>
  <Company>UCR-ECCI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#1</dc:title>
  <dc:creator>Kryscia Daviana Ramirez Benavides</dc:creator>
  <cp:lastModifiedBy>Kryscia Ramírez Benavides</cp:lastModifiedBy>
  <cp:revision>864</cp:revision>
  <cp:lastPrinted>2017-03-16T17:52:00Z</cp:lastPrinted>
  <dcterms:created xsi:type="dcterms:W3CDTF">2004-08-21T21:36:47Z</dcterms:created>
  <dcterms:modified xsi:type="dcterms:W3CDTF">2018-03-15T16:50:35Z</dcterms:modified>
</cp:coreProperties>
</file>